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257" r:id="rId2"/>
    <p:sldId id="697" r:id="rId3"/>
    <p:sldId id="259" r:id="rId4"/>
    <p:sldId id="698" r:id="rId5"/>
    <p:sldId id="699" r:id="rId6"/>
    <p:sldId id="7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81E"/>
    <a:srgbClr val="005AA0"/>
    <a:srgbClr val="005A9A"/>
    <a:srgbClr val="E6007E"/>
    <a:srgbClr val="F5B891"/>
    <a:srgbClr val="7EABCB"/>
    <a:srgbClr val="EE7326"/>
    <a:srgbClr val="C6C6C6"/>
    <a:srgbClr val="F18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281" autoAdjust="0"/>
  </p:normalViewPr>
  <p:slideViewPr>
    <p:cSldViewPr snapToGrid="0">
      <p:cViewPr varScale="1">
        <p:scale>
          <a:sx n="63" d="100"/>
          <a:sy n="63" d="100"/>
        </p:scale>
        <p:origin x="184" y="6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AB56A-BD67-4CEB-9E59-5B3B38DB9011}" type="datetimeFigureOut">
              <a:rPr lang="de-DE" smtClean="0"/>
              <a:t>20.10.21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E3DEF-1916-4A4B-BD23-D9E031A78E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24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8F19B4-254F-3742-93D2-D1E8044B48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6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E3DEF-1916-4A4B-BD23-D9E031A78E8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40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E3DEF-1916-4A4B-BD23-D9E031A78E8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794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E3DEF-1916-4A4B-BD23-D9E031A78E8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99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8953501" y="5943600"/>
            <a:ext cx="32385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408000" y="1409700"/>
            <a:ext cx="11376000" cy="3657600"/>
          </a:xfrm>
          <a:solidFill>
            <a:srgbClr val="E6007E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 noProof="0" dirty="0"/>
              <a:t>on</a:t>
            </a:r>
            <a:r>
              <a:rPr lang="en-US" dirty="0"/>
              <a:t> symbol to add image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408000" y="5067300"/>
            <a:ext cx="11376000" cy="14946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4710" y="5158740"/>
            <a:ext cx="10503391" cy="503952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title master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4710" y="5711297"/>
            <a:ext cx="9680649" cy="3327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master format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964710" y="6187441"/>
            <a:ext cx="9716929" cy="182563"/>
          </a:xfrm>
        </p:spPr>
        <p:txBody>
          <a:bodyPr anchor="ctr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Edit Text Master Styles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F7CD036-ED6C-4ECF-9230-9F954A24C9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101" y="418338"/>
            <a:ext cx="1810516" cy="74371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CEE3A98-068D-4F83-BAF7-A1459AC44B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605" y="5819413"/>
            <a:ext cx="609868" cy="607549"/>
          </a:xfrm>
          <a:prstGeom prst="rect">
            <a:avLst/>
          </a:prstGeom>
        </p:spPr>
      </p:pic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122D4B7E-6FB3-4913-8B6C-C5E1D8CF923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74235" y="418337"/>
            <a:ext cx="1417637" cy="738188"/>
          </a:xfrm>
          <a:noFill/>
        </p:spPr>
        <p:txBody>
          <a:bodyPr anchor="ctr" anchorCtr="0">
            <a:normAutofit/>
          </a:bodyPr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partner logo</a:t>
            </a:r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1D5C0AFF-1970-45EF-A4B2-C56B8DA1B85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31585" y="418337"/>
            <a:ext cx="1417637" cy="738188"/>
          </a:xfrm>
          <a:noFill/>
        </p:spPr>
        <p:txBody>
          <a:bodyPr anchor="ctr" anchorCtr="0">
            <a:normAutofit/>
          </a:bodyPr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20379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8953501" y="5943600"/>
            <a:ext cx="32385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Rechteck 9"/>
          <p:cNvSpPr/>
          <p:nvPr userDrawn="1"/>
        </p:nvSpPr>
        <p:spPr>
          <a:xfrm>
            <a:off x="408000" y="1409700"/>
            <a:ext cx="11376000" cy="51522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4710" y="3428730"/>
            <a:ext cx="10583828" cy="503952"/>
          </a:xfrm>
        </p:spPr>
        <p:txBody>
          <a:bodyPr anchor="b">
            <a:no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title master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4710" y="3976725"/>
            <a:ext cx="10600756" cy="3327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master format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964711" y="6187441"/>
            <a:ext cx="9600976" cy="182563"/>
          </a:xfrm>
        </p:spPr>
        <p:txBody>
          <a:bodyPr anchor="ctr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Edit Text Master Styles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5F965800-EC66-4256-A2B9-6F514E0D63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74235" y="418337"/>
            <a:ext cx="1417637" cy="738188"/>
          </a:xfrm>
          <a:noFill/>
        </p:spPr>
        <p:txBody>
          <a:bodyPr anchor="ctr" anchorCtr="0">
            <a:normAutofit/>
          </a:bodyPr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partner logo</a:t>
            </a:r>
          </a:p>
        </p:txBody>
      </p:sp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58792609-4929-4ECD-98A4-64618D34E47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31585" y="418337"/>
            <a:ext cx="1417637" cy="738188"/>
          </a:xfrm>
          <a:noFill/>
        </p:spPr>
        <p:txBody>
          <a:bodyPr anchor="ctr" anchorCtr="0">
            <a:normAutofit/>
          </a:bodyPr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partner logo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A7F16462-43AC-4369-B784-9087FA5BEA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101" y="418338"/>
            <a:ext cx="1810516" cy="743714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6DFD911-BDFF-4B4E-9EE8-EEE8D2248B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605" y="5819413"/>
            <a:ext cx="609868" cy="60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1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8953501" y="5943600"/>
            <a:ext cx="32385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Rechteck 9"/>
          <p:cNvSpPr/>
          <p:nvPr userDrawn="1"/>
        </p:nvSpPr>
        <p:spPr>
          <a:xfrm>
            <a:off x="408000" y="293078"/>
            <a:ext cx="11376000" cy="62688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964711" y="6187441"/>
            <a:ext cx="9600975" cy="182563"/>
          </a:xfrm>
        </p:spPr>
        <p:txBody>
          <a:bodyPr anchor="ctr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Edit Text Master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4710" y="2906606"/>
            <a:ext cx="10583828" cy="503952"/>
          </a:xfrm>
        </p:spPr>
        <p:txBody>
          <a:bodyPr anchor="b">
            <a:no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title master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4710" y="3463147"/>
            <a:ext cx="10600756" cy="3327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master format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74ABC08-796A-4D1B-8742-0452560552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605" y="5819413"/>
            <a:ext cx="609868" cy="607549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557E734-8DBE-47CE-94F7-8E7E9694F9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950" y="421513"/>
            <a:ext cx="1810516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0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24381DEF-DABA-4270-8BAD-E4011AECFB7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05786" y="6352479"/>
            <a:ext cx="1209844" cy="285146"/>
          </a:xfrm>
          <a:noFill/>
        </p:spPr>
        <p:txBody>
          <a:bodyPr rIns="0" anchor="ctr" anchorCtr="0">
            <a:noAutofit/>
          </a:bodyPr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partner logo</a:t>
            </a:r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BF652E5A-5CA0-445F-BB46-1D00FFAB13A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718257" y="6352479"/>
            <a:ext cx="1209844" cy="285146"/>
          </a:xfrm>
          <a:noFill/>
        </p:spPr>
        <p:txBody>
          <a:bodyPr rIns="0" anchor="ctr" anchorCtr="0">
            <a:noAutofit/>
          </a:bodyPr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partner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1" y="492369"/>
            <a:ext cx="11087100" cy="409714"/>
          </a:xfrm>
        </p:spPr>
        <p:txBody>
          <a:bodyPr>
            <a:normAutofit/>
          </a:bodyPr>
          <a:lstStyle/>
          <a:p>
            <a:r>
              <a:rPr lang="en-US" noProof="0" dirty="0"/>
              <a:t>Click to edit title master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Edit Text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Date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OpenMP Target Constructs Behind C++ Templates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21F-1515-4815-8BAC-2C06E19CB9A5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98501" y="931362"/>
            <a:ext cx="11087100" cy="3327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master format</a:t>
            </a: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F5D9C9A0-7951-4196-AEE3-92BFCF5721F7}"/>
              </a:ext>
            </a:extLst>
          </p:cNvPr>
          <p:cNvGrpSpPr/>
          <p:nvPr userDrawn="1"/>
        </p:nvGrpSpPr>
        <p:grpSpPr>
          <a:xfrm>
            <a:off x="-2089900" y="977046"/>
            <a:ext cx="1980000" cy="2129997"/>
            <a:chOff x="-2089900" y="977046"/>
            <a:chExt cx="1980000" cy="2129997"/>
          </a:xfrm>
        </p:grpSpPr>
        <p:sp>
          <p:nvSpPr>
            <p:cNvPr id="36" name="Folie Wechsel/Zurücksetzen/Textebenen">
              <a:extLst>
                <a:ext uri="{FF2B5EF4-FFF2-40B4-BE49-F238E27FC236}">
                  <a16:creationId xmlns:a16="http://schemas.microsoft.com/office/drawing/2014/main" id="{2AD43816-91E0-48A9-9BB1-AA81AD6B42F8}"/>
                </a:ext>
              </a:extLst>
            </p:cNvPr>
            <p:cNvSpPr txBox="1"/>
            <p:nvPr userDrawn="1"/>
          </p:nvSpPr>
          <p:spPr>
            <a:xfrm rot="10800000" flipH="1" flipV="1">
              <a:off x="-2089900" y="977046"/>
              <a:ext cx="1980000" cy="19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0" dirty="0">
                  <a:solidFill>
                    <a:srgbClr val="333333"/>
                  </a:solidFill>
                </a:rPr>
                <a:t>Change slide layout in the menu via:</a:t>
              </a: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home // slides // layout</a:t>
              </a:r>
            </a:p>
            <a:p>
              <a:pPr algn="r" defTabSz="913990">
                <a:defRPr/>
              </a:pPr>
              <a:endParaRPr lang="en-US" sz="1000" noProof="0" dirty="0">
                <a:solidFill>
                  <a:srgbClr val="333333"/>
                </a:solidFill>
              </a:endParaRP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Change text level</a:t>
              </a: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in the menu via:</a:t>
              </a:r>
              <a:br>
                <a:rPr lang="en-US" sz="1000" noProof="0" dirty="0">
                  <a:solidFill>
                    <a:srgbClr val="333333"/>
                  </a:solidFill>
                </a:rPr>
              </a:br>
              <a:r>
                <a:rPr lang="en-US" sz="1000" noProof="0" dirty="0">
                  <a:solidFill>
                    <a:srgbClr val="333333"/>
                  </a:solidFill>
                </a:rPr>
                <a:t>home // paragraph // list level</a:t>
              </a:r>
            </a:p>
          </p:txBody>
        </p: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EF9548FA-1BF5-4FE2-AF99-BF36A949B5B1}"/>
                </a:ext>
              </a:extLst>
            </p:cNvPr>
            <p:cNvGrpSpPr/>
            <p:nvPr userDrawn="1"/>
          </p:nvGrpSpPr>
          <p:grpSpPr>
            <a:xfrm>
              <a:off x="-1549900" y="2315043"/>
              <a:ext cx="1438338" cy="792000"/>
              <a:chOff x="-1549900" y="3064343"/>
              <a:chExt cx="1438338" cy="792000"/>
            </a:xfrm>
          </p:grpSpPr>
          <p:pic>
            <p:nvPicPr>
              <p:cNvPr id="38" name="Listenebene erhöhen">
                <a:extLst>
                  <a:ext uri="{FF2B5EF4-FFF2-40B4-BE49-F238E27FC236}">
                    <a16:creationId xmlns:a16="http://schemas.microsoft.com/office/drawing/2014/main" id="{245DC52B-8031-479C-9378-4A980517664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47100" y="3064343"/>
                <a:ext cx="635538" cy="32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Listenebene verringern">
                <a:extLst>
                  <a:ext uri="{FF2B5EF4-FFF2-40B4-BE49-F238E27FC236}">
                    <a16:creationId xmlns:a16="http://schemas.microsoft.com/office/drawing/2014/main" id="{C6C92D6C-97C2-4218-8E48-AE686D7B0D0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47100" y="3532343"/>
                <a:ext cx="635538" cy="32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Text // Listenebene erhöhen">
                <a:extLst>
                  <a:ext uri="{FF2B5EF4-FFF2-40B4-BE49-F238E27FC236}">
                    <a16:creationId xmlns:a16="http://schemas.microsoft.com/office/drawing/2014/main" id="{1A822F79-4571-4D0A-A7F2-0324FFA06956}"/>
                  </a:ext>
                </a:extLst>
              </p:cNvPr>
              <p:cNvSpPr txBox="1"/>
              <p:nvPr userDrawn="1"/>
            </p:nvSpPr>
            <p:spPr>
              <a:xfrm>
                <a:off x="-1549900" y="3064343"/>
                <a:ext cx="720000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Increase list level</a:t>
                </a:r>
              </a:p>
            </p:txBody>
          </p:sp>
          <p:sp>
            <p:nvSpPr>
              <p:cNvPr id="41" name="Text // Listenebene verringern">
                <a:extLst>
                  <a:ext uri="{FF2B5EF4-FFF2-40B4-BE49-F238E27FC236}">
                    <a16:creationId xmlns:a16="http://schemas.microsoft.com/office/drawing/2014/main" id="{5EEE0D9C-887A-487D-B6CE-1E98B27964DB}"/>
                  </a:ext>
                </a:extLst>
              </p:cNvPr>
              <p:cNvSpPr txBox="1"/>
              <p:nvPr userDrawn="1"/>
            </p:nvSpPr>
            <p:spPr>
              <a:xfrm>
                <a:off x="-1549900" y="3532343"/>
                <a:ext cx="720000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Lower</a:t>
                </a:r>
              </a:p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list level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630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re, Bild 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44344" y="492369"/>
            <a:ext cx="5341257" cy="40971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44344" y="1535723"/>
            <a:ext cx="5341257" cy="4641241"/>
          </a:xfrm>
        </p:spPr>
        <p:txBody>
          <a:bodyPr>
            <a:noAutofit/>
          </a:bodyPr>
          <a:lstStyle/>
          <a:p>
            <a:pPr lvl="0"/>
            <a:r>
              <a:rPr lang="en-US" noProof="0" dirty="0"/>
              <a:t>Edit Text Master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Date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OpenMP Target Constructs Behind C++ Templates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21F-1515-4815-8BAC-2C06E19CB9A5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444344" y="931362"/>
            <a:ext cx="5341257" cy="3327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master format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 hasCustomPrompt="1"/>
          </p:nvPr>
        </p:nvSpPr>
        <p:spPr>
          <a:xfrm>
            <a:off x="381000" y="285750"/>
            <a:ext cx="5579533" cy="5911850"/>
          </a:xfrm>
          <a:solidFill>
            <a:srgbClr val="E6007E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on symbol to add image</a:t>
            </a:r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E2BBD6BF-7910-48C7-BC5B-D3F3BACCD6F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05786" y="6352479"/>
            <a:ext cx="1209844" cy="285146"/>
          </a:xfrm>
          <a:noFill/>
        </p:spPr>
        <p:txBody>
          <a:bodyPr rIns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accent5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partner logo</a:t>
            </a:r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142CDC-0FF1-4F93-A609-E3A4A263AB1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718257" y="6352479"/>
            <a:ext cx="1209844" cy="285146"/>
          </a:xfrm>
          <a:noFill/>
        </p:spPr>
        <p:txBody>
          <a:bodyPr rIns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accent5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partner logo</a:t>
            </a:r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F5D9C9A0-7951-4196-AEE3-92BFCF5721F7}"/>
              </a:ext>
            </a:extLst>
          </p:cNvPr>
          <p:cNvGrpSpPr/>
          <p:nvPr userDrawn="1"/>
        </p:nvGrpSpPr>
        <p:grpSpPr>
          <a:xfrm>
            <a:off x="-2089900" y="977046"/>
            <a:ext cx="1980000" cy="2129997"/>
            <a:chOff x="-2089900" y="977046"/>
            <a:chExt cx="1980000" cy="2129997"/>
          </a:xfrm>
        </p:grpSpPr>
        <p:sp>
          <p:nvSpPr>
            <p:cNvPr id="44" name="Folie Wechsel/Zurücksetzen/Textebenen">
              <a:extLst>
                <a:ext uri="{FF2B5EF4-FFF2-40B4-BE49-F238E27FC236}">
                  <a16:creationId xmlns:a16="http://schemas.microsoft.com/office/drawing/2014/main" id="{2AD43816-91E0-48A9-9BB1-AA81AD6B42F8}"/>
                </a:ext>
              </a:extLst>
            </p:cNvPr>
            <p:cNvSpPr txBox="1"/>
            <p:nvPr userDrawn="1"/>
          </p:nvSpPr>
          <p:spPr>
            <a:xfrm rot="10800000" flipH="1" flipV="1">
              <a:off x="-2089900" y="977046"/>
              <a:ext cx="1980000" cy="19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0" dirty="0">
                  <a:solidFill>
                    <a:srgbClr val="333333"/>
                  </a:solidFill>
                </a:rPr>
                <a:t>Change slide layout in the menu via:</a:t>
              </a: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home // slides // layout</a:t>
              </a:r>
            </a:p>
            <a:p>
              <a:pPr algn="r" defTabSz="913990">
                <a:defRPr/>
              </a:pPr>
              <a:endParaRPr lang="en-US" sz="1000" noProof="0" dirty="0">
                <a:solidFill>
                  <a:srgbClr val="333333"/>
                </a:solidFill>
              </a:endParaRP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Change text level</a:t>
              </a: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in the menu via:</a:t>
              </a:r>
              <a:br>
                <a:rPr lang="en-US" sz="1000" noProof="0" dirty="0">
                  <a:solidFill>
                    <a:srgbClr val="333333"/>
                  </a:solidFill>
                </a:rPr>
              </a:br>
              <a:r>
                <a:rPr lang="en-US" sz="1000" noProof="0" dirty="0">
                  <a:solidFill>
                    <a:srgbClr val="333333"/>
                  </a:solidFill>
                </a:rPr>
                <a:t>home // paragraph // list level</a:t>
              </a:r>
            </a:p>
          </p:txBody>
        </p:sp>
        <p:grpSp>
          <p:nvGrpSpPr>
            <p:cNvPr id="45" name="Gruppieren 44">
              <a:extLst>
                <a:ext uri="{FF2B5EF4-FFF2-40B4-BE49-F238E27FC236}">
                  <a16:creationId xmlns:a16="http://schemas.microsoft.com/office/drawing/2014/main" id="{EF9548FA-1BF5-4FE2-AF99-BF36A949B5B1}"/>
                </a:ext>
              </a:extLst>
            </p:cNvPr>
            <p:cNvGrpSpPr/>
            <p:nvPr userDrawn="1"/>
          </p:nvGrpSpPr>
          <p:grpSpPr>
            <a:xfrm>
              <a:off x="-1549900" y="2315043"/>
              <a:ext cx="1438338" cy="792000"/>
              <a:chOff x="-1549900" y="3064343"/>
              <a:chExt cx="1438338" cy="792000"/>
            </a:xfrm>
          </p:grpSpPr>
          <p:pic>
            <p:nvPicPr>
              <p:cNvPr id="46" name="Listenebene erhöhen">
                <a:extLst>
                  <a:ext uri="{FF2B5EF4-FFF2-40B4-BE49-F238E27FC236}">
                    <a16:creationId xmlns:a16="http://schemas.microsoft.com/office/drawing/2014/main" id="{245DC52B-8031-479C-9378-4A980517664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47100" y="3064343"/>
                <a:ext cx="635538" cy="32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" name="Listenebene verringern">
                <a:extLst>
                  <a:ext uri="{FF2B5EF4-FFF2-40B4-BE49-F238E27FC236}">
                    <a16:creationId xmlns:a16="http://schemas.microsoft.com/office/drawing/2014/main" id="{C6C92D6C-97C2-4218-8E48-AE686D7B0D0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47100" y="3532343"/>
                <a:ext cx="635538" cy="32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" name="Text // Listenebene erhöhen">
                <a:extLst>
                  <a:ext uri="{FF2B5EF4-FFF2-40B4-BE49-F238E27FC236}">
                    <a16:creationId xmlns:a16="http://schemas.microsoft.com/office/drawing/2014/main" id="{1A822F79-4571-4D0A-A7F2-0324FFA06956}"/>
                  </a:ext>
                </a:extLst>
              </p:cNvPr>
              <p:cNvSpPr txBox="1"/>
              <p:nvPr userDrawn="1"/>
            </p:nvSpPr>
            <p:spPr>
              <a:xfrm>
                <a:off x="-1549900" y="3064343"/>
                <a:ext cx="720000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Increase list level</a:t>
                </a:r>
              </a:p>
            </p:txBody>
          </p:sp>
          <p:sp>
            <p:nvSpPr>
              <p:cNvPr id="49" name="Text // Listenebene verringern">
                <a:extLst>
                  <a:ext uri="{FF2B5EF4-FFF2-40B4-BE49-F238E27FC236}">
                    <a16:creationId xmlns:a16="http://schemas.microsoft.com/office/drawing/2014/main" id="{5EEE0D9C-887A-487D-B6CE-1E98B27964DB}"/>
                  </a:ext>
                </a:extLst>
              </p:cNvPr>
              <p:cNvSpPr txBox="1"/>
              <p:nvPr userDrawn="1"/>
            </p:nvSpPr>
            <p:spPr>
              <a:xfrm>
                <a:off x="-1549900" y="3532343"/>
                <a:ext cx="720000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Lower</a:t>
                </a:r>
              </a:p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list level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6578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2 Bilder 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1" y="492369"/>
            <a:ext cx="7019756" cy="409714"/>
          </a:xfrm>
        </p:spPr>
        <p:txBody>
          <a:bodyPr>
            <a:normAutofit/>
          </a:bodyPr>
          <a:lstStyle/>
          <a:p>
            <a:r>
              <a:rPr lang="en-US" noProof="0" dirty="0"/>
              <a:t>Click to edit title master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8501" y="1535723"/>
            <a:ext cx="7019756" cy="4641240"/>
          </a:xfrm>
        </p:spPr>
        <p:txBody>
          <a:bodyPr/>
          <a:lstStyle/>
          <a:p>
            <a:pPr lvl="0"/>
            <a:r>
              <a:rPr lang="en-US" noProof="0" dirty="0"/>
              <a:t>Edit Text Master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Date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OpenMP Target Constructs Behind C++ Templates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21F-1515-4815-8BAC-2C06E19CB9A5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98501" y="931362"/>
            <a:ext cx="7019756" cy="33274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master format</a:t>
            </a:r>
          </a:p>
        </p:txBody>
      </p:sp>
      <p:sp>
        <p:nvSpPr>
          <p:cNvPr id="12" name="Bildplatzhalter 12"/>
          <p:cNvSpPr>
            <a:spLocks noGrp="1"/>
          </p:cNvSpPr>
          <p:nvPr>
            <p:ph type="pic" sz="quarter" idx="14" hasCustomPrompt="1"/>
          </p:nvPr>
        </p:nvSpPr>
        <p:spPr>
          <a:xfrm>
            <a:off x="8147352" y="285751"/>
            <a:ext cx="3638248" cy="2849336"/>
          </a:xfrm>
          <a:solidFill>
            <a:srgbClr val="E6007E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on symbol to add image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 hasCustomPrompt="1"/>
          </p:nvPr>
        </p:nvSpPr>
        <p:spPr>
          <a:xfrm>
            <a:off x="8147352" y="3327627"/>
            <a:ext cx="3638248" cy="2849336"/>
          </a:xfrm>
          <a:solidFill>
            <a:srgbClr val="E6007E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on symbol to add image</a:t>
            </a:r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6BB26055-2A6A-48FB-BDD8-76CA4A52F20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05786" y="6352479"/>
            <a:ext cx="1209844" cy="285146"/>
          </a:xfrm>
          <a:noFill/>
        </p:spPr>
        <p:txBody>
          <a:bodyPr rIns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accent5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partner logo</a:t>
            </a:r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C7C8351-B0D1-4526-99A8-C5A15539A90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718257" y="6352479"/>
            <a:ext cx="1209844" cy="285146"/>
          </a:xfrm>
          <a:noFill/>
        </p:spPr>
        <p:txBody>
          <a:bodyPr rIns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accent5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partner logo</a:t>
            </a:r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F5D9C9A0-7951-4196-AEE3-92BFCF5721F7}"/>
              </a:ext>
            </a:extLst>
          </p:cNvPr>
          <p:cNvGrpSpPr/>
          <p:nvPr userDrawn="1"/>
        </p:nvGrpSpPr>
        <p:grpSpPr>
          <a:xfrm>
            <a:off x="-2089900" y="977046"/>
            <a:ext cx="1980000" cy="2129997"/>
            <a:chOff x="-2089900" y="977046"/>
            <a:chExt cx="1980000" cy="2129997"/>
          </a:xfrm>
        </p:grpSpPr>
        <p:sp>
          <p:nvSpPr>
            <p:cNvPr id="38" name="Folie Wechsel/Zurücksetzen/Textebenen">
              <a:extLst>
                <a:ext uri="{FF2B5EF4-FFF2-40B4-BE49-F238E27FC236}">
                  <a16:creationId xmlns:a16="http://schemas.microsoft.com/office/drawing/2014/main" id="{2AD43816-91E0-48A9-9BB1-AA81AD6B42F8}"/>
                </a:ext>
              </a:extLst>
            </p:cNvPr>
            <p:cNvSpPr txBox="1"/>
            <p:nvPr userDrawn="1"/>
          </p:nvSpPr>
          <p:spPr>
            <a:xfrm rot="10800000" flipH="1" flipV="1">
              <a:off x="-2089900" y="977046"/>
              <a:ext cx="1980000" cy="19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0" dirty="0">
                  <a:solidFill>
                    <a:srgbClr val="333333"/>
                  </a:solidFill>
                </a:rPr>
                <a:t>Change slide layout in the menu via:</a:t>
              </a: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home // slides // layout</a:t>
              </a:r>
            </a:p>
            <a:p>
              <a:pPr algn="r" defTabSz="913990">
                <a:defRPr/>
              </a:pPr>
              <a:endParaRPr lang="en-US" sz="1000" noProof="0" dirty="0">
                <a:solidFill>
                  <a:srgbClr val="333333"/>
                </a:solidFill>
              </a:endParaRP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Change text level</a:t>
              </a:r>
            </a:p>
            <a:p>
              <a:pPr algn="r" defTabSz="913990">
                <a:defRPr/>
              </a:pPr>
              <a:r>
                <a:rPr lang="en-US" sz="1000" noProof="0" dirty="0">
                  <a:solidFill>
                    <a:srgbClr val="333333"/>
                  </a:solidFill>
                </a:rPr>
                <a:t>in the menu via:</a:t>
              </a:r>
              <a:br>
                <a:rPr lang="en-US" sz="1000" noProof="0" dirty="0">
                  <a:solidFill>
                    <a:srgbClr val="333333"/>
                  </a:solidFill>
                </a:rPr>
              </a:br>
              <a:r>
                <a:rPr lang="en-US" sz="1000" noProof="0" dirty="0">
                  <a:solidFill>
                    <a:srgbClr val="333333"/>
                  </a:solidFill>
                </a:rPr>
                <a:t>home // paragraph // list level</a:t>
              </a:r>
            </a:p>
          </p:txBody>
        </p:sp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EF9548FA-1BF5-4FE2-AF99-BF36A949B5B1}"/>
                </a:ext>
              </a:extLst>
            </p:cNvPr>
            <p:cNvGrpSpPr/>
            <p:nvPr userDrawn="1"/>
          </p:nvGrpSpPr>
          <p:grpSpPr>
            <a:xfrm>
              <a:off x="-1549900" y="2315043"/>
              <a:ext cx="1438338" cy="792000"/>
              <a:chOff x="-1549900" y="3064343"/>
              <a:chExt cx="1438338" cy="792000"/>
            </a:xfrm>
          </p:grpSpPr>
          <p:pic>
            <p:nvPicPr>
              <p:cNvPr id="40" name="Listenebene erhöhen">
                <a:extLst>
                  <a:ext uri="{FF2B5EF4-FFF2-40B4-BE49-F238E27FC236}">
                    <a16:creationId xmlns:a16="http://schemas.microsoft.com/office/drawing/2014/main" id="{245DC52B-8031-479C-9378-4A980517664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47100" y="3064343"/>
                <a:ext cx="635538" cy="32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Listenebene verringern">
                <a:extLst>
                  <a:ext uri="{FF2B5EF4-FFF2-40B4-BE49-F238E27FC236}">
                    <a16:creationId xmlns:a16="http://schemas.microsoft.com/office/drawing/2014/main" id="{C6C92D6C-97C2-4218-8E48-AE686D7B0D0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47100" y="3532343"/>
                <a:ext cx="635538" cy="32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" name="Text // Listenebene erhöhen">
                <a:extLst>
                  <a:ext uri="{FF2B5EF4-FFF2-40B4-BE49-F238E27FC236}">
                    <a16:creationId xmlns:a16="http://schemas.microsoft.com/office/drawing/2014/main" id="{1A822F79-4571-4D0A-A7F2-0324FFA06956}"/>
                  </a:ext>
                </a:extLst>
              </p:cNvPr>
              <p:cNvSpPr txBox="1"/>
              <p:nvPr userDrawn="1"/>
            </p:nvSpPr>
            <p:spPr>
              <a:xfrm>
                <a:off x="-1549900" y="3064343"/>
                <a:ext cx="720000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Increase list level</a:t>
                </a:r>
              </a:p>
            </p:txBody>
          </p:sp>
          <p:sp>
            <p:nvSpPr>
              <p:cNvPr id="43" name="Text // Listenebene verringern">
                <a:extLst>
                  <a:ext uri="{FF2B5EF4-FFF2-40B4-BE49-F238E27FC236}">
                    <a16:creationId xmlns:a16="http://schemas.microsoft.com/office/drawing/2014/main" id="{5EEE0D9C-887A-487D-B6CE-1E98B27964DB}"/>
                  </a:ext>
                </a:extLst>
              </p:cNvPr>
              <p:cNvSpPr txBox="1"/>
              <p:nvPr userDrawn="1"/>
            </p:nvSpPr>
            <p:spPr>
              <a:xfrm>
                <a:off x="-1549900" y="3532343"/>
                <a:ext cx="720000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Lower</a:t>
                </a:r>
              </a:p>
              <a:p>
                <a:pPr algn="r" defTabSz="913990">
                  <a:defRPr/>
                </a:pPr>
                <a:r>
                  <a:rPr lang="en-US" sz="1000" noProof="0" dirty="0">
                    <a:solidFill>
                      <a:srgbClr val="333333"/>
                    </a:solidFill>
                  </a:rPr>
                  <a:t>list level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712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master format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Date</a:t>
            </a:r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OpenMP Target Constructs Behind C++ Templates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21F-1515-4815-8BAC-2C06E19CB9A5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05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Date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OpenMP Target Constructs Behind C++ Templates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33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fik 27">
            <a:extLst>
              <a:ext uri="{FF2B5EF4-FFF2-40B4-BE49-F238E27FC236}">
                <a16:creationId xmlns:a16="http://schemas.microsoft.com/office/drawing/2014/main" id="{8AF54A38-1FF2-41DE-9690-0F803BF9E05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67" y="6343460"/>
            <a:ext cx="816866" cy="295657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1B29FB91-D68B-4962-B3D3-C04392BD12A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758" y="6396800"/>
            <a:ext cx="1005842" cy="1889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1" y="492369"/>
            <a:ext cx="11087100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title master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1" y="1535723"/>
            <a:ext cx="11087100" cy="4641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text master format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3807" y="6308727"/>
            <a:ext cx="61427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DE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7335" y="6308727"/>
            <a:ext cx="452966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OpenMP Target Constructs Behind C++ Templates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55" y="6308727"/>
            <a:ext cx="533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EBEB721F-1515-4815-8BAC-2C06E19CB9A5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E931392-A1E0-4D48-8861-E04FD216DF05}"/>
              </a:ext>
            </a:extLst>
          </p:cNvPr>
          <p:cNvGrpSpPr/>
          <p:nvPr userDrawn="1"/>
        </p:nvGrpSpPr>
        <p:grpSpPr>
          <a:xfrm>
            <a:off x="-626533" y="-469900"/>
            <a:ext cx="13400133" cy="7764100"/>
            <a:chOff x="-469900" y="-469900"/>
            <a:chExt cx="10050100" cy="7764100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AB8C7248-3EE2-433A-ADE9-88EDFE8891BC}"/>
                </a:ext>
              </a:extLst>
            </p:cNvPr>
            <p:cNvGrpSpPr/>
            <p:nvPr userDrawn="1"/>
          </p:nvGrpSpPr>
          <p:grpSpPr>
            <a:xfrm>
              <a:off x="511175" y="-469900"/>
              <a:ext cx="0" cy="7764100"/>
              <a:chOff x="523875" y="-469900"/>
              <a:chExt cx="0" cy="7764100"/>
            </a:xfrm>
          </p:grpSpPr>
          <p:cxnSp>
            <p:nvCxnSpPr>
              <p:cNvPr id="26" name="Gerader Verbinder 25">
                <a:extLst>
                  <a:ext uri="{FF2B5EF4-FFF2-40B4-BE49-F238E27FC236}">
                    <a16:creationId xmlns:a16="http://schemas.microsoft.com/office/drawing/2014/main" id="{F504C1D3-B806-4A63-9021-4438B44D294B}"/>
                  </a:ext>
                </a:extLst>
              </p:cNvPr>
              <p:cNvCxnSpPr/>
              <p:nvPr userDrawn="1"/>
            </p:nvCxnSpPr>
            <p:spPr>
              <a:xfrm>
                <a:off x="523875" y="-469900"/>
                <a:ext cx="0" cy="36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>
                <a:extLst>
                  <a:ext uri="{FF2B5EF4-FFF2-40B4-BE49-F238E27FC236}">
                    <a16:creationId xmlns:a16="http://schemas.microsoft.com/office/drawing/2014/main" id="{7D68EEE1-138B-464F-94A9-9A7B8D366E6D}"/>
                  </a:ext>
                </a:extLst>
              </p:cNvPr>
              <p:cNvCxnSpPr/>
              <p:nvPr userDrawn="1"/>
            </p:nvCxnSpPr>
            <p:spPr>
              <a:xfrm>
                <a:off x="523875" y="6934200"/>
                <a:ext cx="0" cy="36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00E6947D-6BC0-4772-9A13-FCC219252CD2}"/>
                </a:ext>
              </a:extLst>
            </p:cNvPr>
            <p:cNvGrpSpPr/>
            <p:nvPr userDrawn="1"/>
          </p:nvGrpSpPr>
          <p:grpSpPr>
            <a:xfrm>
              <a:off x="8832850" y="-469900"/>
              <a:ext cx="0" cy="7764100"/>
              <a:chOff x="8515350" y="-469900"/>
              <a:chExt cx="0" cy="7764100"/>
            </a:xfrm>
          </p:grpSpPr>
          <p:cxnSp>
            <p:nvCxnSpPr>
              <p:cNvPr id="24" name="Gerader Verbinder 23">
                <a:extLst>
                  <a:ext uri="{FF2B5EF4-FFF2-40B4-BE49-F238E27FC236}">
                    <a16:creationId xmlns:a16="http://schemas.microsoft.com/office/drawing/2014/main" id="{83107247-8158-465C-91EE-38F232EF9002}"/>
                  </a:ext>
                </a:extLst>
              </p:cNvPr>
              <p:cNvCxnSpPr/>
              <p:nvPr userDrawn="1"/>
            </p:nvCxnSpPr>
            <p:spPr>
              <a:xfrm>
                <a:off x="8515350" y="-469900"/>
                <a:ext cx="0" cy="36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r Verbinder 24">
                <a:extLst>
                  <a:ext uri="{FF2B5EF4-FFF2-40B4-BE49-F238E27FC236}">
                    <a16:creationId xmlns:a16="http://schemas.microsoft.com/office/drawing/2014/main" id="{BF9E29DE-C229-4366-B67D-84601A075A78}"/>
                  </a:ext>
                </a:extLst>
              </p:cNvPr>
              <p:cNvCxnSpPr/>
              <p:nvPr userDrawn="1"/>
            </p:nvCxnSpPr>
            <p:spPr>
              <a:xfrm>
                <a:off x="8515350" y="6934200"/>
                <a:ext cx="0" cy="36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7A546391-9534-4D35-8625-78FFDFCCC7A9}"/>
                </a:ext>
              </a:extLst>
            </p:cNvPr>
            <p:cNvGrpSpPr/>
            <p:nvPr userDrawn="1"/>
          </p:nvGrpSpPr>
          <p:grpSpPr>
            <a:xfrm>
              <a:off x="-469900" y="6202364"/>
              <a:ext cx="10050100" cy="0"/>
              <a:chOff x="-469900" y="6354764"/>
              <a:chExt cx="10050100" cy="0"/>
            </a:xfrm>
          </p:grpSpPr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1FD58811-5F05-4092-B10D-7C37F321F784}"/>
                  </a:ext>
                </a:extLst>
              </p:cNvPr>
              <p:cNvCxnSpPr/>
              <p:nvPr userDrawn="1"/>
            </p:nvCxnSpPr>
            <p:spPr>
              <a:xfrm>
                <a:off x="9220200" y="6354764"/>
                <a:ext cx="36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r Verbinder 22">
                <a:extLst>
                  <a:ext uri="{FF2B5EF4-FFF2-40B4-BE49-F238E27FC236}">
                    <a16:creationId xmlns:a16="http://schemas.microsoft.com/office/drawing/2014/main" id="{E2981AC0-EE73-476A-9A1D-EABC661E12D3}"/>
                  </a:ext>
                </a:extLst>
              </p:cNvPr>
              <p:cNvCxnSpPr/>
              <p:nvPr userDrawn="1"/>
            </p:nvCxnSpPr>
            <p:spPr>
              <a:xfrm>
                <a:off x="-469900" y="6354764"/>
                <a:ext cx="36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Hilfslinien">
              <a:extLst>
                <a:ext uri="{FF2B5EF4-FFF2-40B4-BE49-F238E27FC236}">
                  <a16:creationId xmlns:a16="http://schemas.microsoft.com/office/drawing/2014/main" id="{63D7143B-9222-48EF-961F-8FB7100D79FE}"/>
                </a:ext>
              </a:extLst>
            </p:cNvPr>
            <p:cNvSpPr txBox="1"/>
            <p:nvPr userDrawn="1"/>
          </p:nvSpPr>
          <p:spPr>
            <a:xfrm rot="10800000" flipH="1" flipV="1">
              <a:off x="634998" y="-468000"/>
              <a:ext cx="5246253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5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71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4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78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14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49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85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429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Show guides via menu: View // Guides // click guides checkbox</a:t>
              </a:r>
            </a:p>
          </p:txBody>
        </p:sp>
        <p:sp>
          <p:nvSpPr>
            <p:cNvPr id="18" name="Fußzeile">
              <a:extLst>
                <a:ext uri="{FF2B5EF4-FFF2-40B4-BE49-F238E27FC236}">
                  <a16:creationId xmlns:a16="http://schemas.microsoft.com/office/drawing/2014/main" id="{4AB8BBB8-563C-4B63-AD33-4CFEF37AC6B1}"/>
                </a:ext>
              </a:extLst>
            </p:cNvPr>
            <p:cNvSpPr txBox="1"/>
            <p:nvPr userDrawn="1"/>
          </p:nvSpPr>
          <p:spPr>
            <a:xfrm rot="10800000" flipH="1" flipV="1">
              <a:off x="634999" y="6934200"/>
              <a:ext cx="7477501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5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71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4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78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14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49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85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429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0" baseline="0" noProof="0" dirty="0">
                  <a:solidFill>
                    <a:schemeClr val="tx1"/>
                  </a:solidFill>
                  <a:latin typeface="+mn-lt"/>
                </a:rPr>
                <a:t>Set footer per slide or for all/some via menu: Insert // text // Header &amp; Footer</a:t>
              </a:r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167CA611-DFAA-4EA5-A690-281B0DBADDFD}"/>
                </a:ext>
              </a:extLst>
            </p:cNvPr>
            <p:cNvGrpSpPr/>
            <p:nvPr userDrawn="1"/>
          </p:nvGrpSpPr>
          <p:grpSpPr>
            <a:xfrm>
              <a:off x="-469900" y="1520866"/>
              <a:ext cx="10050100" cy="2157"/>
              <a:chOff x="-469900" y="1520866"/>
              <a:chExt cx="10050100" cy="2157"/>
            </a:xfrm>
          </p:grpSpPr>
          <p:cxnSp>
            <p:nvCxnSpPr>
              <p:cNvPr id="20" name="Gerader Verbinder 19">
                <a:extLst>
                  <a:ext uri="{FF2B5EF4-FFF2-40B4-BE49-F238E27FC236}">
                    <a16:creationId xmlns:a16="http://schemas.microsoft.com/office/drawing/2014/main" id="{12E7E94B-6545-460C-B370-BE200C4BE355}"/>
                  </a:ext>
                </a:extLst>
              </p:cNvPr>
              <p:cNvCxnSpPr/>
              <p:nvPr userDrawn="1"/>
            </p:nvCxnSpPr>
            <p:spPr>
              <a:xfrm>
                <a:off x="9220200" y="1523023"/>
                <a:ext cx="36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97289D65-223E-4BF4-BB12-B5E565B7BA18}"/>
                  </a:ext>
                </a:extLst>
              </p:cNvPr>
              <p:cNvCxnSpPr/>
              <p:nvPr userDrawn="1"/>
            </p:nvCxnSpPr>
            <p:spPr>
              <a:xfrm>
                <a:off x="-469900" y="1520866"/>
                <a:ext cx="36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Rechteck 29">
            <a:extLst>
              <a:ext uri="{FF2B5EF4-FFF2-40B4-BE49-F238E27FC236}">
                <a16:creationId xmlns:a16="http://schemas.microsoft.com/office/drawing/2014/main" id="{A1960674-AA03-4969-8CF8-731ED6176232}"/>
              </a:ext>
            </a:extLst>
          </p:cNvPr>
          <p:cNvSpPr/>
          <p:nvPr userDrawn="1"/>
        </p:nvSpPr>
        <p:spPr>
          <a:xfrm>
            <a:off x="0" y="0"/>
            <a:ext cx="288000" cy="288000"/>
          </a:xfrm>
          <a:prstGeom prst="rect">
            <a:avLst/>
          </a:prstGeom>
          <a:solidFill>
            <a:srgbClr val="F0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97" r:id="rId3"/>
    <p:sldLayoutId id="2147483686" r:id="rId4"/>
    <p:sldLayoutId id="2147483698" r:id="rId5"/>
    <p:sldLayoutId id="2147483699" r:id="rId6"/>
    <p:sldLayoutId id="2147483700" r:id="rId7"/>
    <p:sldLayoutId id="2147483701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33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017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04" userDrawn="1">
          <p15:clr>
            <a:srgbClr val="F26B43"/>
          </p15:clr>
        </p15:guide>
        <p15:guide id="2" pos="7424" userDrawn="1">
          <p15:clr>
            <a:srgbClr val="F26B43"/>
          </p15:clr>
        </p15:guide>
        <p15:guide id="3" pos="427" userDrawn="1">
          <p15:clr>
            <a:srgbClr val="F26B43"/>
          </p15:clr>
        </p15:guide>
        <p15:guide id="4" orient="horz" pos="9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zenodo.org/record/1304272#.X0_GRy2ZPRY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OpenMP Target Constructs Behind C++ Templates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 eaLnBrk="1" fontAlgn="auto" latinLnBrk="0" hangingPunct="1"/>
            <a:r>
              <a:rPr lang="de-DE" sz="2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Experiences</a:t>
            </a:r>
            <a:r>
              <a:rPr lang="de-DE" sz="2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2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2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2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2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2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PIConGPU</a:t>
            </a:r>
            <a:r>
              <a:rPr lang="de-DE" sz="2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CAAR </a:t>
            </a:r>
            <a:r>
              <a:rPr lang="de-DE" sz="2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de-DE" sz="2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2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using</a:t>
            </a:r>
            <a:r>
              <a:rPr lang="de-DE" sz="2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Alpaka</a:t>
            </a:r>
            <a:endParaRPr lang="de-DE" dirty="0">
              <a:effectLst/>
            </a:endParaRPr>
          </a:p>
          <a:p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 eaLnBrk="1" latinLnBrk="0" hangingPunct="1"/>
            <a:r>
              <a:rPr lang="en-US" sz="1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Computational Science Department · Guido Juckeland · </a:t>
            </a:r>
            <a:r>
              <a:rPr lang="en-US" sz="1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g.Juckeland@hzdr.de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· </a:t>
            </a:r>
            <a:r>
              <a:rPr lang="en-US" sz="1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www.hzdr.de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0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fwcc</a:t>
            </a:r>
            <a:endParaRPr lang="de-DE" dirty="0">
              <a:effectLst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D10D4B1-D2EA-444E-AFFA-5B6F3B3F2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10" y="447827"/>
            <a:ext cx="1629029" cy="57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oogle Shape;206;p20">
            <a:extLst>
              <a:ext uri="{FF2B5EF4-FFF2-40B4-BE49-F238E27FC236}">
                <a16:creationId xmlns:a16="http://schemas.microsoft.com/office/drawing/2014/main" id="{65A8E024-10EF-B64C-93C3-414DD4D77DD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2934" y="487996"/>
            <a:ext cx="1346200" cy="533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09;p20">
            <a:extLst>
              <a:ext uri="{FF2B5EF4-FFF2-40B4-BE49-F238E27FC236}">
                <a16:creationId xmlns:a16="http://schemas.microsoft.com/office/drawing/2014/main" id="{610D02A4-B4DD-9740-855C-84CD8EA000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8450" y="333836"/>
            <a:ext cx="1311884" cy="68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11;p20">
            <a:extLst>
              <a:ext uri="{FF2B5EF4-FFF2-40B4-BE49-F238E27FC236}">
                <a16:creationId xmlns:a16="http://schemas.microsoft.com/office/drawing/2014/main" id="{2912D88A-6C2C-564E-9537-E7051995A7B0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8329" y="562103"/>
            <a:ext cx="2810926" cy="460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7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E689-7BF9-F640-B037-93B85B73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PIConGPU</a:t>
            </a:r>
            <a:r>
              <a:rPr lang="en-US" dirty="0"/>
              <a:t> Full Software Stack</a:t>
            </a:r>
          </a:p>
        </p:txBody>
      </p:sp>
      <p:sp>
        <p:nvSpPr>
          <p:cNvPr id="5" name="Google Shape;225;p22">
            <a:extLst>
              <a:ext uri="{FF2B5EF4-FFF2-40B4-BE49-F238E27FC236}">
                <a16:creationId xmlns:a16="http://schemas.microsoft.com/office/drawing/2014/main" id="{A4712BEF-0434-EC46-AA3C-26840B5DCFE9}"/>
              </a:ext>
            </a:extLst>
          </p:cNvPr>
          <p:cNvSpPr txBox="1"/>
          <p:nvPr/>
        </p:nvSpPr>
        <p:spPr>
          <a:xfrm>
            <a:off x="1225441" y="5809834"/>
            <a:ext cx="8872818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err="1">
                <a:latin typeface="PT Serif"/>
                <a:ea typeface="PT Serif"/>
                <a:cs typeface="PT Serif"/>
                <a:sym typeface="PT Serif"/>
              </a:rPr>
              <a:t>Huebl</a:t>
            </a:r>
            <a:r>
              <a:rPr lang="en" sz="1400" dirty="0">
                <a:latin typeface="PT Serif"/>
                <a:ea typeface="PT Serif"/>
                <a:cs typeface="PT Serif"/>
                <a:sym typeface="PT Serif"/>
              </a:rPr>
              <a:t>, Axel, et al. (2018) </a:t>
            </a:r>
            <a:r>
              <a:rPr lang="en" sz="1400" u="sng" dirty="0">
                <a:solidFill>
                  <a:schemeClr val="hlink"/>
                </a:solidFill>
                <a:latin typeface="PT Serif"/>
                <a:ea typeface="PT Serif"/>
                <a:cs typeface="PT Serif"/>
                <a:sym typeface="PT Serif"/>
                <a:hlinkClick r:id="rId3"/>
              </a:rPr>
              <a:t>Zero Overhead Modern C++ for Mapping to Any Programming Model.</a:t>
            </a:r>
            <a:r>
              <a:rPr lang="en" sz="1400" dirty="0">
                <a:latin typeface="PT Serif"/>
                <a:ea typeface="PT Serif"/>
                <a:cs typeface="PT Serif"/>
                <a:sym typeface="PT Serif"/>
              </a:rPr>
              <a:t> </a:t>
            </a:r>
            <a:br>
              <a:rPr lang="en" sz="1400" dirty="0"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 dirty="0">
                <a:latin typeface="PT Serif"/>
                <a:ea typeface="PT Serif"/>
                <a:cs typeface="PT Serif"/>
                <a:sym typeface="PT Serif"/>
              </a:rPr>
              <a:t>Software Stack updated by René </a:t>
            </a:r>
            <a:r>
              <a:rPr lang="en" sz="1400" dirty="0" err="1">
                <a:latin typeface="PT Serif"/>
                <a:ea typeface="PT Serif"/>
                <a:cs typeface="PT Serif"/>
                <a:sym typeface="PT Serif"/>
              </a:rPr>
              <a:t>Widera</a:t>
            </a:r>
            <a:r>
              <a:rPr lang="en" sz="1400" dirty="0">
                <a:latin typeface="PT Serif"/>
                <a:ea typeface="PT Serif"/>
                <a:cs typeface="PT Serif"/>
                <a:sym typeface="PT Serif"/>
              </a:rPr>
              <a:t> (2020)</a:t>
            </a:r>
            <a:endParaRPr sz="1400" dirty="0"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6" name="Google Shape;226;p22">
            <a:extLst>
              <a:ext uri="{FF2B5EF4-FFF2-40B4-BE49-F238E27FC236}">
                <a16:creationId xmlns:a16="http://schemas.microsoft.com/office/drawing/2014/main" id="{CD2820DB-5FD9-B243-B143-62551FF56BF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9582" y="1223515"/>
            <a:ext cx="9085728" cy="453165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7">
            <a:extLst>
              <a:ext uri="{FF2B5EF4-FFF2-40B4-BE49-F238E27FC236}">
                <a16:creationId xmlns:a16="http://schemas.microsoft.com/office/drawing/2014/main" id="{A2BFC100-7521-9D44-94A8-12302A58AE30}"/>
              </a:ext>
            </a:extLst>
          </p:cNvPr>
          <p:cNvSpPr/>
          <p:nvPr/>
        </p:nvSpPr>
        <p:spPr>
          <a:xfrm>
            <a:off x="127541" y="3662861"/>
            <a:ext cx="2582041" cy="2010230"/>
          </a:xfrm>
          <a:prstGeom prst="rect">
            <a:avLst/>
          </a:prstGeom>
          <a:solidFill>
            <a:srgbClr val="E8E8E8"/>
          </a:solidFill>
          <a:ln>
            <a:solidFill>
              <a:srgbClr val="F5F4ED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659" tIns="0" rIns="0" bIns="0" anchor="ctr">
            <a:noAutofit/>
          </a:bodyPr>
          <a:lstStyle/>
          <a:p>
            <a:pPr>
              <a:lnSpc>
                <a:spcPct val="100000"/>
              </a:lnSpc>
            </a:pPr>
            <a:endParaRPr lang="de-DE" sz="1633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de-DE" sz="1270" b="1" spc="-1" dirty="0" err="1">
                <a:solidFill>
                  <a:srgbClr val="7F0055"/>
                </a:solidFill>
                <a:latin typeface="Consolas"/>
              </a:rPr>
              <a:t>template</a:t>
            </a:r>
            <a:r>
              <a:rPr lang="de-DE" sz="1270" spc="-1" dirty="0">
                <a:solidFill>
                  <a:srgbClr val="000000"/>
                </a:solidFill>
                <a:latin typeface="Consolas"/>
              </a:rPr>
              <a:t>&lt; </a:t>
            </a:r>
            <a:r>
              <a:rPr lang="de-DE" sz="1270" b="1" spc="-1" dirty="0" err="1">
                <a:solidFill>
                  <a:srgbClr val="7F0055"/>
                </a:solidFill>
                <a:latin typeface="Consolas"/>
              </a:rPr>
              <a:t>typename</a:t>
            </a: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sz="1270" b="1" spc="-1" dirty="0" err="1">
                <a:solidFill>
                  <a:srgbClr val="000000"/>
                </a:solidFill>
                <a:latin typeface="Consolas"/>
              </a:rPr>
              <a:t>T_Acc</a:t>
            </a: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&gt;</a:t>
            </a:r>
            <a:endParaRPr lang="de-DE" sz="127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   ALPAKA_FN_ACC </a:t>
            </a:r>
            <a:r>
              <a:rPr lang="de-DE" sz="1270" b="1" spc="-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sz="1270" b="1" spc="-1" dirty="0" err="1">
                <a:solidFill>
                  <a:srgbClr val="7F0055"/>
                </a:solidFill>
                <a:latin typeface="Consolas"/>
              </a:rPr>
              <a:t>operator</a:t>
            </a:r>
            <a:r>
              <a:rPr lang="de-DE" sz="1270" spc="-1" dirty="0">
                <a:solidFill>
                  <a:srgbClr val="000000"/>
                </a:solidFill>
                <a:latin typeface="Consolas"/>
              </a:rPr>
              <a:t>()(</a:t>
            </a:r>
            <a:endParaRPr lang="de-DE" sz="127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de-DE" sz="1270" b="1" spc="-1" dirty="0" err="1">
                <a:solidFill>
                  <a:srgbClr val="000000"/>
                </a:solidFill>
                <a:latin typeface="Consolas"/>
              </a:rPr>
              <a:t>T_Acc</a:t>
            </a: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sz="1270" b="1" spc="-1" dirty="0" err="1">
                <a:solidFill>
                  <a:srgbClr val="7F0055"/>
                </a:solidFill>
                <a:latin typeface="Consolas"/>
              </a:rPr>
              <a:t>const</a:t>
            </a: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&amp; </a:t>
            </a:r>
            <a:r>
              <a:rPr lang="de-DE" sz="1270" spc="-1" dirty="0" err="1">
                <a:solidFill>
                  <a:srgbClr val="000000"/>
                </a:solidFill>
                <a:latin typeface="Consolas"/>
              </a:rPr>
              <a:t>acc</a:t>
            </a:r>
            <a:r>
              <a:rPr lang="de-DE" sz="1270" spc="-1" dirty="0">
                <a:solidFill>
                  <a:srgbClr val="000000"/>
                </a:solidFill>
                <a:latin typeface="Consolas"/>
              </a:rPr>
              <a:t>, </a:t>
            </a:r>
            <a:endParaRPr lang="de-DE" sz="127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70" b="1" spc="-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de-DE" sz="1270" b="1" spc="-1" dirty="0">
                <a:solidFill>
                  <a:srgbClr val="333333"/>
                </a:solidFill>
                <a:latin typeface="Consolas"/>
              </a:rPr>
              <a:t>// ...</a:t>
            </a:r>
            <a:endParaRPr lang="de-DE" sz="127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   ) </a:t>
            </a:r>
            <a:r>
              <a:rPr lang="de-DE" sz="1270" b="1" spc="-1" dirty="0" err="1">
                <a:solidFill>
                  <a:srgbClr val="7F0055"/>
                </a:solidFill>
                <a:latin typeface="Consolas"/>
              </a:rPr>
              <a:t>const</a:t>
            </a:r>
            <a:endParaRPr lang="de-DE" sz="127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   {</a:t>
            </a:r>
            <a:endParaRPr lang="de-DE" sz="127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de-DE" sz="1270" spc="-1" dirty="0">
                <a:solidFill>
                  <a:srgbClr val="333333"/>
                </a:solidFill>
                <a:latin typeface="Consolas"/>
              </a:rPr>
              <a:t>// ...</a:t>
            </a:r>
            <a:endParaRPr lang="de-DE" sz="127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270" spc="-1" dirty="0">
                <a:solidFill>
                  <a:srgbClr val="000000"/>
                </a:solidFill>
                <a:latin typeface="Consolas"/>
              </a:rPr>
              <a:t>    }</a:t>
            </a:r>
            <a:endParaRPr lang="de-DE" sz="127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270" spc="-1" dirty="0">
              <a:latin typeface="Arial"/>
            </a:endParaRP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9EE80277-F317-463C-8720-466D8A668EC5}"/>
              </a:ext>
            </a:extLst>
          </p:cNvPr>
          <p:cNvSpPr/>
          <p:nvPr/>
        </p:nvSpPr>
        <p:spPr>
          <a:xfrm>
            <a:off x="3805518" y="3712102"/>
            <a:ext cx="7324369" cy="2271692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97CD890B-DA4D-2F41-A1D3-CDA77DFBF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76" y="6297209"/>
            <a:ext cx="926072" cy="3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oogle Shape;206;p20">
            <a:extLst>
              <a:ext uri="{FF2B5EF4-FFF2-40B4-BE49-F238E27FC236}">
                <a16:creationId xmlns:a16="http://schemas.microsoft.com/office/drawing/2014/main" id="{70F075F7-D238-A243-90A0-A68689487FE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4836" y="6310895"/>
            <a:ext cx="790141" cy="31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09;p20">
            <a:extLst>
              <a:ext uri="{FF2B5EF4-FFF2-40B4-BE49-F238E27FC236}">
                <a16:creationId xmlns:a16="http://schemas.microsoft.com/office/drawing/2014/main" id="{9A0FAC84-982C-284F-AD69-611A7337DDA8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99395" y="6310894"/>
            <a:ext cx="647466" cy="314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11;p20">
            <a:extLst>
              <a:ext uri="{FF2B5EF4-FFF2-40B4-BE49-F238E27FC236}">
                <a16:creationId xmlns:a16="http://schemas.microsoft.com/office/drawing/2014/main" id="{B6EFD8DC-DC2B-6E49-9F67-8C6B5644E88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36465" y="6310894"/>
            <a:ext cx="1921443" cy="31453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8A67A5B3-AEAC-F74B-9A52-74D87CD9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OpenMP Target Constructs Behind C++ Templates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04455DC-392C-454B-B4ED-D15B8AA7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18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What is                ?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/>
          </a:p>
          <a:p>
            <a:pPr lvl="2"/>
            <a:r>
              <a:rPr lang="en-US" dirty="0"/>
              <a:t>Header-only C++14 abstraction library for accelerator development</a:t>
            </a:r>
          </a:p>
          <a:p>
            <a:pPr lvl="2"/>
            <a:r>
              <a:rPr lang="en-US" dirty="0"/>
              <a:t>Accelerator type passed to device kernels as backend handle</a:t>
            </a:r>
          </a:p>
          <a:p>
            <a:pPr marL="304800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304800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kernel(const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acc, ...);</a:t>
            </a:r>
          </a:p>
          <a:p>
            <a:pPr marL="0" lvl="2" indent="0">
              <a:buNone/>
            </a:pPr>
            <a:r>
              <a:rPr lang="en-US" dirty="0"/>
              <a:t>⇒ no conditional compilation required for backend selection </a:t>
            </a:r>
          </a:p>
          <a:p>
            <a:pPr lvl="2"/>
            <a:r>
              <a:rPr lang="en-US" dirty="0"/>
              <a:t>API and feature set modelled after CUDA</a:t>
            </a:r>
            <a:br>
              <a:rPr lang="en-US" dirty="0"/>
            </a:br>
            <a:r>
              <a:rPr lang="en-US" dirty="0"/>
              <a:t>host 		devices, queues, events, memory management, ... </a:t>
            </a:r>
            <a:br>
              <a:rPr lang="en-US" dirty="0"/>
            </a:br>
            <a:r>
              <a:rPr lang="en-US" dirty="0"/>
              <a:t>device 	atomics, block-shared memory, block-sync, ...</a:t>
            </a:r>
            <a:br>
              <a:rPr lang="en-US" dirty="0"/>
            </a:br>
            <a:r>
              <a:rPr lang="en-US" dirty="0"/>
              <a:t>lib 		math, random, ... </a:t>
            </a:r>
          </a:p>
          <a:p>
            <a:pPr lvl="2"/>
            <a:r>
              <a:rPr lang="en-US" dirty="0"/>
              <a:t>supported backends include: </a:t>
            </a:r>
            <a:br>
              <a:rPr lang="en-US" dirty="0"/>
            </a:br>
            <a:r>
              <a:rPr lang="en-US" dirty="0"/>
              <a:t>sequential, OpenMP, TBB, CUDA, HIP, ...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OpenMP Target Constructs Behind C++ Templates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21F-1515-4815-8BAC-2C06E19CB9A5}" type="slidenum">
              <a:rPr lang="en-US" smtClean="0"/>
              <a:t>3</a:t>
            </a:fld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9B21C04-D6E8-5F46-B7EE-E57A8CAF0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641" y="470197"/>
            <a:ext cx="1304146" cy="43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72F3B750-5A79-DE49-AF9D-AB67E2AF2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76" y="6310466"/>
            <a:ext cx="926072" cy="3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Google Shape;206;p20">
            <a:extLst>
              <a:ext uri="{FF2B5EF4-FFF2-40B4-BE49-F238E27FC236}">
                <a16:creationId xmlns:a16="http://schemas.microsoft.com/office/drawing/2014/main" id="{056AE5A6-2D62-4C47-BF79-B26D8ED54ED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04836" y="6324152"/>
            <a:ext cx="790141" cy="31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209;p20">
            <a:extLst>
              <a:ext uri="{FF2B5EF4-FFF2-40B4-BE49-F238E27FC236}">
                <a16:creationId xmlns:a16="http://schemas.microsoft.com/office/drawing/2014/main" id="{E6A0DCAB-8319-6744-89F0-A573D45504C6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899395" y="6324151"/>
            <a:ext cx="647466" cy="314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211;p20">
            <a:extLst>
              <a:ext uri="{FF2B5EF4-FFF2-40B4-BE49-F238E27FC236}">
                <a16:creationId xmlns:a16="http://schemas.microsoft.com/office/drawing/2014/main" id="{8C17AA68-7996-C547-B7BA-37F63894634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36465" y="6324151"/>
            <a:ext cx="1921443" cy="314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B10235-4E03-C14E-9109-31F32891EE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9942" y="1779175"/>
            <a:ext cx="3762058" cy="354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8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Issues in Standards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/>
          </a:p>
          <a:p>
            <a:pPr lvl="2"/>
            <a:r>
              <a:rPr lang="en-US" dirty="0"/>
              <a:t>types containing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constexpr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data members were not mappable (OpenMP target (&lt; 5.0) )</a:t>
            </a:r>
          </a:p>
          <a:p>
            <a:pPr lvl="3"/>
            <a:r>
              <a:rPr lang="en-US" dirty="0"/>
              <a:t>probably result of a ban on static with no regard to const in C++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mapping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constexpr</a:t>
            </a:r>
            <a:r>
              <a:rPr lang="en-US" dirty="0"/>
              <a:t> variables with static lifetime (compile-time constants) not implicit (OpenMP target)</a:t>
            </a:r>
          </a:p>
          <a:p>
            <a:pPr lvl="3"/>
            <a:r>
              <a:rPr lang="en-US" dirty="0"/>
              <a:t>compiler knows which constants are used and there is no </a:t>
            </a:r>
            <a:r>
              <a:rPr lang="en-US" dirty="0" err="1"/>
              <a:t>abiguity</a:t>
            </a:r>
            <a:r>
              <a:rPr lang="en-US" dirty="0"/>
              <a:t> about sequence of copy ⇒ should be implicit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std::tuple </a:t>
            </a:r>
            <a:r>
              <a:rPr lang="en-US" dirty="0"/>
              <a:t>implementations are not required to be trivially copyable if all component types are (C++)</a:t>
            </a:r>
          </a:p>
          <a:p>
            <a:pPr marL="304800" lvl="3" indent="0">
              <a:buNone/>
            </a:pPr>
            <a:r>
              <a:rPr lang="en-US" dirty="0"/>
              <a:t>⇒ 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std::tuple </a:t>
            </a:r>
            <a:r>
              <a:rPr lang="en-US" dirty="0"/>
              <a:t>is formally mappable</a:t>
            </a:r>
            <a:endParaRPr lang="en-US" b="1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OpenMP Target Constructs Behind C++ Templates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21F-1515-4815-8BAC-2C06E19CB9A5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EBD69ADC-E731-D747-A8B3-A96DD0FE9E8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53B41EA7-675C-C447-B57A-9426F2B48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76" y="6310466"/>
            <a:ext cx="926072" cy="3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oogle Shape;206;p20">
            <a:extLst>
              <a:ext uri="{FF2B5EF4-FFF2-40B4-BE49-F238E27FC236}">
                <a16:creationId xmlns:a16="http://schemas.microsoft.com/office/drawing/2014/main" id="{FE38A51B-DF5E-064E-B3BD-A7A57DFF2B0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4836" y="6324152"/>
            <a:ext cx="790141" cy="31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209;p20">
            <a:extLst>
              <a:ext uri="{FF2B5EF4-FFF2-40B4-BE49-F238E27FC236}">
                <a16:creationId xmlns:a16="http://schemas.microsoft.com/office/drawing/2014/main" id="{0CC86C9B-950A-B546-ACD7-C795A046CF1E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99395" y="6324151"/>
            <a:ext cx="647466" cy="314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211;p20">
            <a:extLst>
              <a:ext uri="{FF2B5EF4-FFF2-40B4-BE49-F238E27FC236}">
                <a16:creationId xmlns:a16="http://schemas.microsoft.com/office/drawing/2014/main" id="{65CD5745-7EA0-DD48-97A5-A082AAE84C6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36465" y="6324151"/>
            <a:ext cx="1921443" cy="3145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17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Issues with Compilers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Main complication turned out to be a lack of tested compiler support:</a:t>
            </a:r>
          </a:p>
          <a:p>
            <a:pPr lvl="2"/>
            <a:r>
              <a:rPr lang="en-US" dirty="0"/>
              <a:t>OpenMP </a:t>
            </a:r>
            <a:r>
              <a:rPr lang="en-US"/>
              <a:t>5.0 not </a:t>
            </a:r>
            <a:r>
              <a:rPr lang="en-US" dirty="0"/>
              <a:t>fully supported anywhere. </a:t>
            </a:r>
            <a:r>
              <a:rPr lang="en-US" dirty="0" err="1"/>
              <a:t>E.g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GCC types with static </a:t>
            </a:r>
            <a:r>
              <a:rPr lang="en-US" dirty="0" err="1"/>
              <a:t>constexpr</a:t>
            </a:r>
            <a:r>
              <a:rPr lang="en-US" dirty="0"/>
              <a:t> not mappable (very strict interpretation of OpenMP 4.5) </a:t>
            </a:r>
            <a:br>
              <a:rPr lang="en-US" dirty="0"/>
            </a:br>
            <a:r>
              <a:rPr lang="en-US" dirty="0"/>
              <a:t>⇒ porting </a:t>
            </a:r>
            <a:r>
              <a:rPr lang="en-US" dirty="0" err="1"/>
              <a:t>PIConGPU</a:t>
            </a:r>
            <a:r>
              <a:rPr lang="en-US" dirty="0"/>
              <a:t> impossible</a:t>
            </a:r>
          </a:p>
          <a:p>
            <a:pPr lvl="2"/>
            <a:r>
              <a:rPr lang="en-US" dirty="0"/>
              <a:t>Internal Compiler Errors (ICE) happen when directives meet C++</a:t>
            </a:r>
          </a:p>
          <a:p>
            <a:pPr lvl="2"/>
            <a:r>
              <a:rPr lang="en-US" dirty="0"/>
              <a:t>Invalid use or not-implemented features can trigger ICE instead of compiler error </a:t>
            </a:r>
          </a:p>
          <a:p>
            <a:pPr lvl="2"/>
            <a:r>
              <a:rPr lang="en-US" dirty="0"/>
              <a:t>Runtime errors, like incorrect data sharing, atomics not doing what they should</a:t>
            </a:r>
            <a:endParaRPr lang="en-US" b="1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OpenMP Target Constructs Behind C++ Templates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21F-1515-4815-8BAC-2C06E19CB9A5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EBD69ADC-E731-D747-A8B3-A96DD0FE9E8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1F3D388C-AC78-5845-8E86-81759F0BF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76" y="6310466"/>
            <a:ext cx="926072" cy="3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oogle Shape;206;p20">
            <a:extLst>
              <a:ext uri="{FF2B5EF4-FFF2-40B4-BE49-F238E27FC236}">
                <a16:creationId xmlns:a16="http://schemas.microsoft.com/office/drawing/2014/main" id="{02C85C68-7818-3245-BC56-EC02A4F55C5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4836" y="6324152"/>
            <a:ext cx="790141" cy="31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209;p20">
            <a:extLst>
              <a:ext uri="{FF2B5EF4-FFF2-40B4-BE49-F238E27FC236}">
                <a16:creationId xmlns:a16="http://schemas.microsoft.com/office/drawing/2014/main" id="{3A209834-B8A1-CE4E-8B4A-9E7E3223DDC2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99395" y="6324151"/>
            <a:ext cx="647466" cy="314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211;p20">
            <a:extLst>
              <a:ext uri="{FF2B5EF4-FFF2-40B4-BE49-F238E27FC236}">
                <a16:creationId xmlns:a16="http://schemas.microsoft.com/office/drawing/2014/main" id="{96BCDC58-503F-BF47-AF4B-590A9C6CAF6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36465" y="6324151"/>
            <a:ext cx="1921443" cy="3145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5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6F94A7B-EE49-094D-B5F0-ABC9B34A5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DE" dirty="0"/>
              <a:t>What runs now?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A51A8E-8DB2-AA49-B4E5-1911963E5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535723"/>
            <a:ext cx="11087099" cy="4641240"/>
          </a:xfrm>
        </p:spPr>
        <p:txBody>
          <a:bodyPr/>
          <a:lstStyle/>
          <a:p>
            <a:r>
              <a:rPr lang="en-DE" dirty="0"/>
              <a:t>	       Test suite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Suite of tests also used in </a:t>
            </a:r>
            <a:r>
              <a:rPr lang="en-GB" dirty="0" err="1"/>
              <a:t>alpaka’s</a:t>
            </a:r>
            <a:r>
              <a:rPr lang="en-GB" dirty="0"/>
              <a:t> CI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Battery of test cases for each aspect of a backend: kernels, memory, atomics, ...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Using Catch2 ⇒ more TMP, harder for compilers to succeed. 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dirty="0"/>
          </a:p>
          <a:p>
            <a:pPr marL="285750" indent="-285750">
              <a:buFont typeface="Wingdings" pitchFamily="2" charset="2"/>
              <a:buChar char="§"/>
            </a:pPr>
            <a:endParaRPr lang="en-GB" dirty="0"/>
          </a:p>
          <a:p>
            <a:pPr marL="285750" indent="-285750">
              <a:buFont typeface="Wingdings" pitchFamily="2" charset="2"/>
              <a:buChar char="§"/>
            </a:pPr>
            <a:endParaRPr lang="en-GB" dirty="0"/>
          </a:p>
          <a:p>
            <a:pPr marL="285750" indent="-285750">
              <a:buFont typeface="Wingdings" pitchFamily="2" charset="2"/>
              <a:buChar char="§"/>
            </a:pPr>
            <a:endParaRPr lang="en-GB" dirty="0"/>
          </a:p>
          <a:p>
            <a:pPr marL="285750" indent="-285750">
              <a:buFont typeface="Wingdings" pitchFamily="2" charset="2"/>
              <a:buChar char="§"/>
            </a:pPr>
            <a:endParaRPr lang="en-GB" dirty="0"/>
          </a:p>
          <a:p>
            <a:pPr marL="285750" indent="-285750">
              <a:buFont typeface="Wingdings" pitchFamily="2" charset="2"/>
              <a:buChar char="§"/>
            </a:pPr>
            <a:endParaRPr lang="en-GB" dirty="0"/>
          </a:p>
          <a:p>
            <a:pPr marL="285750" indent="-285750">
              <a:buFont typeface="Wingdings" pitchFamily="2" charset="2"/>
              <a:buChar char="§"/>
            </a:pPr>
            <a:r>
              <a:rPr lang="en-GB" dirty="0" err="1"/>
              <a:t>PIConGPU</a:t>
            </a:r>
            <a:r>
              <a:rPr lang="en-GB" dirty="0"/>
              <a:t> compiles and runs using Clang Main on x86</a:t>
            </a:r>
          </a:p>
          <a:p>
            <a:endParaRPr lang="en-DE" dirty="0"/>
          </a:p>
          <a:p>
            <a:endParaRPr lang="en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93193-60CA-E242-8535-B8A957BD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OpenMP Target Constructs Behind C++ Templates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1DBA9-604A-2A49-8647-C87CC230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21F-1515-4815-8BAC-2C06E19CB9A5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29F6608-9E3A-434A-AE9C-FDA2AA87A3D1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4310B61D-A4AB-C94A-8149-68699A3A0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43" y="1535723"/>
            <a:ext cx="1055348" cy="35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E1CBA1-61F9-3947-B88C-952DFCA966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412"/>
          <a:stretch/>
        </p:blipFill>
        <p:spPr>
          <a:xfrm>
            <a:off x="977763" y="3035300"/>
            <a:ext cx="5328023" cy="17165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059FDE-A0B3-1941-9FC9-68164EA0DF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783"/>
          <a:stretch/>
        </p:blipFill>
        <p:spPr>
          <a:xfrm>
            <a:off x="6276147" y="3035300"/>
            <a:ext cx="1137578" cy="1716582"/>
          </a:xfrm>
          <a:prstGeom prst="rect">
            <a:avLst/>
          </a:prstGeom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E5834715-AC56-8749-B4DC-81ED1BC0A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76" y="6310466"/>
            <a:ext cx="926072" cy="3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Google Shape;206;p20">
            <a:extLst>
              <a:ext uri="{FF2B5EF4-FFF2-40B4-BE49-F238E27FC236}">
                <a16:creationId xmlns:a16="http://schemas.microsoft.com/office/drawing/2014/main" id="{F8A78428-C97A-0840-A855-DC4724F4043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04836" y="6324152"/>
            <a:ext cx="790141" cy="31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09;p20">
            <a:extLst>
              <a:ext uri="{FF2B5EF4-FFF2-40B4-BE49-F238E27FC236}">
                <a16:creationId xmlns:a16="http://schemas.microsoft.com/office/drawing/2014/main" id="{3BB94D42-E177-254E-AD12-C758DDC9EF28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899395" y="6324151"/>
            <a:ext cx="647466" cy="314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11;p20">
            <a:extLst>
              <a:ext uri="{FF2B5EF4-FFF2-40B4-BE49-F238E27FC236}">
                <a16:creationId xmlns:a16="http://schemas.microsoft.com/office/drawing/2014/main" id="{6F1CB71F-2785-2349-A5E7-FB2DE227DBD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36465" y="6324151"/>
            <a:ext cx="1921443" cy="3145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2558557"/>
      </p:ext>
    </p:extLst>
  </p:cSld>
  <p:clrMapOvr>
    <a:masterClrMapping/>
  </p:clrMapOvr>
</p:sld>
</file>

<file path=ppt/theme/theme1.xml><?xml version="1.0" encoding="utf-8"?>
<a:theme xmlns:a="http://schemas.openxmlformats.org/drawingml/2006/main" name="HZDR_Office_Design">
  <a:themeElements>
    <a:clrScheme name="HZDR_Farben">
      <a:dk1>
        <a:sysClr val="windowText" lastClr="000000"/>
      </a:dk1>
      <a:lt1>
        <a:sysClr val="window" lastClr="FFFFFF"/>
      </a:lt1>
      <a:dk2>
        <a:srgbClr val="005AA0"/>
      </a:dk2>
      <a:lt2>
        <a:srgbClr val="C6C6C6"/>
      </a:lt2>
      <a:accent1>
        <a:srgbClr val="005AA0"/>
      </a:accent1>
      <a:accent2>
        <a:srgbClr val="7EABCB"/>
      </a:accent2>
      <a:accent3>
        <a:srgbClr val="F0781E"/>
      </a:accent3>
      <a:accent4>
        <a:srgbClr val="F5B891"/>
      </a:accent4>
      <a:accent5>
        <a:srgbClr val="7F7F7F"/>
      </a:accent5>
      <a:accent6>
        <a:srgbClr val="C6C6C6"/>
      </a:accent6>
      <a:hlink>
        <a:srgbClr val="E6007E"/>
      </a:hlink>
      <a:folHlink>
        <a:srgbClr val="F0781E"/>
      </a:folHlink>
    </a:clrScheme>
    <a:fontScheme name="HZDR_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5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5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F96DD031-7B1A-EC47-8306-8E807E2D5A21}" vid="{BF641A8E-B3D8-204F-84FE-E959535D37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HZDR_Office_Design</Template>
  <TotalTime>1182</TotalTime>
  <Words>493</Words>
  <Application>Microsoft Macintosh PowerPoint</Application>
  <PresentationFormat>Widescreen</PresentationFormat>
  <Paragraphs>65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Consolas</vt:lpstr>
      <vt:lpstr>Courier New</vt:lpstr>
      <vt:lpstr>PT Serif</vt:lpstr>
      <vt:lpstr>Wingdings</vt:lpstr>
      <vt:lpstr>HZDR_Office_Design</vt:lpstr>
      <vt:lpstr>OpenMP Target Constructs Behind C++ Templates</vt:lpstr>
      <vt:lpstr>PIConGPU Full Software Stack</vt:lpstr>
      <vt:lpstr>What is                ? </vt:lpstr>
      <vt:lpstr>Issues in Standards</vt:lpstr>
      <vt:lpstr>Issues with Compilers</vt:lpstr>
      <vt:lpstr>What runs 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OpenMP Target Constructs Behind C++ Templates</dc:title>
  <dc:creator>Guido Juckeland</dc:creator>
  <cp:lastModifiedBy>Guido Juckeland</cp:lastModifiedBy>
  <cp:revision>6</cp:revision>
  <dcterms:created xsi:type="dcterms:W3CDTF">2021-10-20T14:49:06Z</dcterms:created>
  <dcterms:modified xsi:type="dcterms:W3CDTF">2021-10-21T10:31:27Z</dcterms:modified>
</cp:coreProperties>
</file>