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72" r:id="rId6"/>
    <p:sldId id="260" r:id="rId7"/>
    <p:sldId id="266" r:id="rId8"/>
    <p:sldId id="261" r:id="rId9"/>
    <p:sldId id="268" r:id="rId10"/>
    <p:sldId id="269" r:id="rId11"/>
    <p:sldId id="27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56"/>
    <a:srgbClr val="0058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08" autoAdjust="0"/>
  </p:normalViewPr>
  <p:slideViewPr>
    <p:cSldViewPr snapToGrid="0">
      <p:cViewPr varScale="1">
        <p:scale>
          <a:sx n="104" d="100"/>
          <a:sy n="104" d="100"/>
        </p:scale>
        <p:origin x="8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D0441-6E46-4B5B-B546-7E4C83456F76}" type="datetimeFigureOut">
              <a:rPr lang="en-US" smtClean="0"/>
              <a:t>3/17/2021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C2503-0AEF-4028-80CA-6376CC80B18D}" type="slidenum">
              <a:rPr lang="en-US" smtClean="0"/>
              <a:t>‹#›</a:t>
            </a:fld>
            <a:endParaRPr lang="en-US"/>
          </a:p>
        </p:txBody>
      </p:sp>
    </p:spTree>
    <p:extLst>
      <p:ext uri="{BB962C8B-B14F-4D97-AF65-F5344CB8AC3E}">
        <p14:creationId xmlns:p14="http://schemas.microsoft.com/office/powerpoint/2010/main" val="126515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B3C2503-0AEF-4028-80CA-6376CC80B18D}" type="slidenum">
              <a:rPr lang="en-US" smtClean="0"/>
              <a:t>1</a:t>
            </a:fld>
            <a:endParaRPr lang="en-US"/>
          </a:p>
        </p:txBody>
      </p:sp>
    </p:spTree>
    <p:extLst>
      <p:ext uri="{BB962C8B-B14F-4D97-AF65-F5344CB8AC3E}">
        <p14:creationId xmlns:p14="http://schemas.microsoft.com/office/powerpoint/2010/main" val="2423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data set is based on the former slit scan simulation program. In one experiment, it has around 40 thousands points with different intensity. But we just select the 2048 points which cover about 60% intensity</a:t>
            </a:r>
          </a:p>
          <a:p>
            <a:r>
              <a:rPr lang="en-US" dirty="0"/>
              <a:t>of the whole intensity rather than all the points, because this will reduce the complex of the network and the calculation source.</a:t>
            </a:r>
          </a:p>
          <a:p>
            <a:r>
              <a:rPr lang="en-US" dirty="0"/>
              <a:t>The network takes 2048 points as input, applies inputs and feature transformations, and then aggregates point features by max pooling. The output is the regression. The segmentation network is an extension to the regression net. It concatenates global and local features and outputs per points. ‘</a:t>
            </a:r>
            <a:r>
              <a:rPr lang="en-US" dirty="0" err="1"/>
              <a:t>mlp</a:t>
            </a:r>
            <a:r>
              <a:rPr lang="en-US" dirty="0"/>
              <a:t>’ stands for multi-layer perceptron, numbers in bracket are layer size. </a:t>
            </a:r>
            <a:r>
              <a:rPr lang="en-US" dirty="0" err="1"/>
              <a:t>Batchnorm</a:t>
            </a:r>
            <a:r>
              <a:rPr lang="en-US" dirty="0"/>
              <a:t> is used for all layers with </a:t>
            </a:r>
            <a:r>
              <a:rPr lang="en-US" dirty="0" err="1"/>
              <a:t>ReLU</a:t>
            </a:r>
            <a:r>
              <a:rPr lang="en-US" dirty="0"/>
              <a:t>. Dropout layers are </a:t>
            </a:r>
          </a:p>
          <a:p>
            <a:r>
              <a:rPr lang="en-US" dirty="0"/>
              <a:t>used for the last </a:t>
            </a:r>
            <a:r>
              <a:rPr lang="en-US" dirty="0" err="1"/>
              <a:t>mlp</a:t>
            </a:r>
            <a:r>
              <a:rPr lang="en-US" dirty="0"/>
              <a:t> in regression net.</a:t>
            </a:r>
          </a:p>
        </p:txBody>
      </p:sp>
      <p:sp>
        <p:nvSpPr>
          <p:cNvPr id="4" name="灯片编号占位符 3"/>
          <p:cNvSpPr>
            <a:spLocks noGrp="1"/>
          </p:cNvSpPr>
          <p:nvPr>
            <p:ph type="sldNum" sz="quarter" idx="5"/>
          </p:nvPr>
        </p:nvSpPr>
        <p:spPr/>
        <p:txBody>
          <a:bodyPr/>
          <a:lstStyle/>
          <a:p>
            <a:fld id="{7B3C2503-0AEF-4028-80CA-6376CC80B18D}" type="slidenum">
              <a:rPr lang="en-US" smtClean="0"/>
              <a:t>10</a:t>
            </a:fld>
            <a:endParaRPr lang="en-US"/>
          </a:p>
        </p:txBody>
      </p:sp>
    </p:spTree>
    <p:extLst>
      <p:ext uri="{BB962C8B-B14F-4D97-AF65-F5344CB8AC3E}">
        <p14:creationId xmlns:p14="http://schemas.microsoft.com/office/powerpoint/2010/main" val="165225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As a short summary, ……</a:t>
            </a:r>
          </a:p>
          <a:p>
            <a:r>
              <a:rPr lang="en-US" dirty="0"/>
              <a:t>So we find a network based on our data features, point-clout network.</a:t>
            </a:r>
          </a:p>
        </p:txBody>
      </p:sp>
      <p:sp>
        <p:nvSpPr>
          <p:cNvPr id="4" name="灯片编号占位符 3"/>
          <p:cNvSpPr>
            <a:spLocks noGrp="1"/>
          </p:cNvSpPr>
          <p:nvPr>
            <p:ph type="sldNum" sz="quarter" idx="5"/>
          </p:nvPr>
        </p:nvSpPr>
        <p:spPr/>
        <p:txBody>
          <a:bodyPr/>
          <a:lstStyle/>
          <a:p>
            <a:fld id="{7B3C2503-0AEF-4028-80CA-6376CC80B18D}" type="slidenum">
              <a:rPr lang="en-US" smtClean="0"/>
              <a:t>12</a:t>
            </a:fld>
            <a:endParaRPr lang="en-US"/>
          </a:p>
        </p:txBody>
      </p:sp>
    </p:spTree>
    <p:extLst>
      <p:ext uri="{BB962C8B-B14F-4D97-AF65-F5344CB8AC3E}">
        <p14:creationId xmlns:p14="http://schemas.microsoft.com/office/powerpoint/2010/main" val="47959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B3C2503-0AEF-4028-80CA-6376CC80B18D}" type="slidenum">
              <a:rPr lang="en-US" smtClean="0"/>
              <a:t>2</a:t>
            </a:fld>
            <a:endParaRPr lang="en-US"/>
          </a:p>
        </p:txBody>
      </p:sp>
    </p:spTree>
    <p:extLst>
      <p:ext uri="{BB962C8B-B14F-4D97-AF65-F5344CB8AC3E}">
        <p14:creationId xmlns:p14="http://schemas.microsoft.com/office/powerpoint/2010/main" val="292897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experiment beamline. The ELBE radiation source is a user facility with two injectors. The slit-scan if for the SRF Gun beamline, with a single slit mask, a fast motor and a screen and camera.</a:t>
            </a:r>
          </a:p>
          <a:p>
            <a:r>
              <a:rPr lang="en-US" dirty="0"/>
              <a:t>Usually hundreds of images will be analysis in one experiment and it takes about one or more minutes. The main analysis work is to filter the noise and calculate beamlet rms size.</a:t>
            </a:r>
            <a:endParaRPr lang="de-DE" dirty="0"/>
          </a:p>
        </p:txBody>
      </p:sp>
      <p:sp>
        <p:nvSpPr>
          <p:cNvPr id="4" name="Slide Number Placeholder 3"/>
          <p:cNvSpPr>
            <a:spLocks noGrp="1"/>
          </p:cNvSpPr>
          <p:nvPr>
            <p:ph type="sldNum" sz="quarter" idx="10"/>
          </p:nvPr>
        </p:nvSpPr>
        <p:spPr/>
        <p:txBody>
          <a:bodyPr/>
          <a:lstStyle/>
          <a:p>
            <a:fld id="{1C42ABB2-1E38-4939-BE35-167E931DF69D}" type="slidenum">
              <a:rPr lang="de-DE" smtClean="0"/>
              <a:t>3</a:t>
            </a:fld>
            <a:endParaRPr lang="de-DE"/>
          </a:p>
        </p:txBody>
      </p:sp>
    </p:spTree>
    <p:extLst>
      <p:ext uri="{BB962C8B-B14F-4D97-AF65-F5344CB8AC3E}">
        <p14:creationId xmlns:p14="http://schemas.microsoft.com/office/powerpoint/2010/main" val="138764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 are a lot of traditional noise filters, for example median and FIR. Here are two experiment images, and project the images in vertical direction to have the beamlet 1d intensity distribution.</a:t>
            </a:r>
          </a:p>
          <a:p>
            <a:r>
              <a:rPr lang="en-US" dirty="0"/>
              <a:t>There are some noise beside the real beamlet. It will increase the rms size and then increase the calculated emittance. As you see, the traditional filters is just smooth the noise rather than decreasing the noise.</a:t>
            </a:r>
          </a:p>
        </p:txBody>
      </p:sp>
      <p:sp>
        <p:nvSpPr>
          <p:cNvPr id="4" name="灯片编号占位符 3"/>
          <p:cNvSpPr>
            <a:spLocks noGrp="1"/>
          </p:cNvSpPr>
          <p:nvPr>
            <p:ph type="sldNum" sz="quarter" idx="5"/>
          </p:nvPr>
        </p:nvSpPr>
        <p:spPr/>
        <p:txBody>
          <a:bodyPr/>
          <a:lstStyle/>
          <a:p>
            <a:fld id="{7B3C2503-0AEF-4028-80CA-6376CC80B18D}" type="slidenum">
              <a:rPr lang="en-US" smtClean="0"/>
              <a:t>4</a:t>
            </a:fld>
            <a:endParaRPr lang="en-US"/>
          </a:p>
        </p:txBody>
      </p:sp>
    </p:spTree>
    <p:extLst>
      <p:ext uri="{BB962C8B-B14F-4D97-AF65-F5344CB8AC3E}">
        <p14:creationId xmlns:p14="http://schemas.microsoft.com/office/powerpoint/2010/main" val="54338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B3C2503-0AEF-4028-80CA-6376CC80B18D}" type="slidenum">
              <a:rPr lang="en-US" smtClean="0"/>
              <a:t>5</a:t>
            </a:fld>
            <a:endParaRPr lang="en-US"/>
          </a:p>
        </p:txBody>
      </p:sp>
    </p:spTree>
    <p:extLst>
      <p:ext uri="{BB962C8B-B14F-4D97-AF65-F5344CB8AC3E}">
        <p14:creationId xmlns:p14="http://schemas.microsoft.com/office/powerpoint/2010/main" val="70135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machine learning, sparse auto-encoder is a good network to filter noise. Then I design a simple 1d auto-encoder network structure. It has two parts: encoder layers and decoder layers.</a:t>
            </a:r>
          </a:p>
          <a:p>
            <a:r>
              <a:rPr lang="en-US" dirty="0"/>
              <a:t>As you see in the figure:  The encoder layers with two convolution layers will find the feature of the input data, saying latent features. The decoder layers with two opposite convolution layers and one linear layer will</a:t>
            </a:r>
          </a:p>
          <a:p>
            <a:r>
              <a:rPr lang="en-US" dirty="0"/>
              <a:t>rebuild the signal. The loss function is a classical one </a:t>
            </a:r>
            <a:r>
              <a:rPr lang="en-US" dirty="0" err="1"/>
              <a:t>MSELoss</a:t>
            </a:r>
            <a:r>
              <a:rPr lang="en-US" dirty="0"/>
              <a:t> function.</a:t>
            </a:r>
          </a:p>
        </p:txBody>
      </p:sp>
      <p:sp>
        <p:nvSpPr>
          <p:cNvPr id="4" name="灯片编号占位符 3"/>
          <p:cNvSpPr>
            <a:spLocks noGrp="1"/>
          </p:cNvSpPr>
          <p:nvPr>
            <p:ph type="sldNum" sz="quarter" idx="5"/>
          </p:nvPr>
        </p:nvSpPr>
        <p:spPr/>
        <p:txBody>
          <a:bodyPr/>
          <a:lstStyle/>
          <a:p>
            <a:fld id="{7B3C2503-0AEF-4028-80CA-6376CC80B18D}" type="slidenum">
              <a:rPr lang="en-US" smtClean="0"/>
              <a:t>6</a:t>
            </a:fld>
            <a:endParaRPr lang="en-US"/>
          </a:p>
        </p:txBody>
      </p:sp>
    </p:spTree>
    <p:extLst>
      <p:ext uri="{BB962C8B-B14F-4D97-AF65-F5344CB8AC3E}">
        <p14:creationId xmlns:p14="http://schemas.microsoft.com/office/powerpoint/2010/main" val="156873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generate the cases, we make a program based on </a:t>
            </a:r>
            <a:r>
              <a:rPr lang="en-US" dirty="0" err="1"/>
              <a:t>astra</a:t>
            </a:r>
            <a:r>
              <a:rPr lang="en-US" dirty="0"/>
              <a:t> software to simulate the slit scan. From the simulation we can obtain the pure signal from the beam. Then one hundred images with random noise</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from camera are captured. We add the noise with 10% amplitude into the real signal.</a:t>
            </a:r>
            <a:endParaRPr lang="en-US" dirty="0"/>
          </a:p>
        </p:txBody>
      </p:sp>
      <p:sp>
        <p:nvSpPr>
          <p:cNvPr id="4" name="Slide Number Placeholder 3"/>
          <p:cNvSpPr>
            <a:spLocks noGrp="1"/>
          </p:cNvSpPr>
          <p:nvPr>
            <p:ph type="sldNum" sz="quarter" idx="10"/>
          </p:nvPr>
        </p:nvSpPr>
        <p:spPr/>
        <p:txBody>
          <a:bodyPr/>
          <a:lstStyle/>
          <a:p>
            <a:fld id="{1C42ABB2-1E38-4939-BE35-167E931DF69D}" type="slidenum">
              <a:rPr lang="de-DE" smtClean="0"/>
              <a:t>7</a:t>
            </a:fld>
            <a:endParaRPr lang="de-DE"/>
          </a:p>
        </p:txBody>
      </p:sp>
    </p:spTree>
    <p:extLst>
      <p:ext uri="{BB962C8B-B14F-4D97-AF65-F5344CB8AC3E}">
        <p14:creationId xmlns:p14="http://schemas.microsoft.com/office/powerpoint/2010/main" val="55350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the training, 2400 images are used, 80% for training and 20% for testing. It works fast, in my personal computer, it takes around 30 minutes for the whole training. From the loss during the training and testing,</a:t>
            </a:r>
          </a:p>
          <a:p>
            <a:r>
              <a:rPr lang="en-US" dirty="0"/>
              <a:t>Although the training loss is decreasing around 0.1%, the test loss is stable, 0.15%, when the epoch increase. The model after training is used in real images, it will take 5 seconds for one hundred images. From these</a:t>
            </a:r>
          </a:p>
          <a:p>
            <a:r>
              <a:rPr lang="en-US" dirty="0"/>
              <a:t>two images, comparing the effectivity of traditional filter and ml filter. The ml filter can reduce the noise effectively. Then I test in one series images of slit-scan. But the first thing has to make is to add noise for these</a:t>
            </a:r>
          </a:p>
          <a:p>
            <a:r>
              <a:rPr lang="en-US" dirty="0"/>
              <a:t>images. I analysis the factor of noise over the signal and fund a U function of this factor distribution. So I add noise as this function.</a:t>
            </a:r>
          </a:p>
        </p:txBody>
      </p:sp>
      <p:sp>
        <p:nvSpPr>
          <p:cNvPr id="4" name="灯片编号占位符 3"/>
          <p:cNvSpPr>
            <a:spLocks noGrp="1"/>
          </p:cNvSpPr>
          <p:nvPr>
            <p:ph type="sldNum" sz="quarter" idx="5"/>
          </p:nvPr>
        </p:nvSpPr>
        <p:spPr/>
        <p:txBody>
          <a:bodyPr/>
          <a:lstStyle/>
          <a:p>
            <a:fld id="{7B3C2503-0AEF-4028-80CA-6376CC80B18D}" type="slidenum">
              <a:rPr lang="en-US" smtClean="0"/>
              <a:t>8</a:t>
            </a:fld>
            <a:endParaRPr lang="en-US"/>
          </a:p>
        </p:txBody>
      </p:sp>
    </p:spTree>
    <p:extLst>
      <p:ext uri="{BB962C8B-B14F-4D97-AF65-F5344CB8AC3E}">
        <p14:creationId xmlns:p14="http://schemas.microsoft.com/office/powerpoint/2010/main" val="154880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Here are three examples for the emittance calculation. I compare for parts, the first part is the image intensity, after the ml filter, the noising images intensity is really close to the real intensity. The traditional</a:t>
            </a:r>
          </a:p>
          <a:p>
            <a:r>
              <a:rPr lang="en-US" dirty="0"/>
              <a:t>filter is worse. But for images rms size, it still has big influence from the left noise. Usually it happens in sides, but sometimes it happens also in the middle. From the phase space it is more obvious  to see that</a:t>
            </a:r>
          </a:p>
          <a:p>
            <a:r>
              <a:rPr lang="en-US" dirty="0"/>
              <a:t>the ellipses are bigger than the theory. From the area the emittance from ml is about 50% larger and from traditional is about two times.</a:t>
            </a:r>
          </a:p>
        </p:txBody>
      </p:sp>
      <p:sp>
        <p:nvSpPr>
          <p:cNvPr id="4" name="灯片编号占位符 3"/>
          <p:cNvSpPr>
            <a:spLocks noGrp="1"/>
          </p:cNvSpPr>
          <p:nvPr>
            <p:ph type="sldNum" sz="quarter" idx="5"/>
          </p:nvPr>
        </p:nvSpPr>
        <p:spPr/>
        <p:txBody>
          <a:bodyPr/>
          <a:lstStyle/>
          <a:p>
            <a:fld id="{7B3C2503-0AEF-4028-80CA-6376CC80B18D}" type="slidenum">
              <a:rPr lang="en-US" smtClean="0"/>
              <a:t>9</a:t>
            </a:fld>
            <a:endParaRPr lang="en-US"/>
          </a:p>
        </p:txBody>
      </p:sp>
    </p:spTree>
    <p:extLst>
      <p:ext uri="{BB962C8B-B14F-4D97-AF65-F5344CB8AC3E}">
        <p14:creationId xmlns:p14="http://schemas.microsoft.com/office/powerpoint/2010/main" val="23671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CB7D2B-4B9F-4FD3-840A-94DF5DF9BA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EFAFA59E-D0C4-4BB9-93B5-4F62FC877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FBD2AC19-7DB9-45EA-912D-40FC83476D64}"/>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F8EE7BFE-310B-4167-8A22-F270F9524639}"/>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D58CA1E-C4D9-4D6D-A8FB-BB754BD1C4B6}"/>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423403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32336-1271-44EE-96F9-7C66A3F42A5C}"/>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AF7AC22F-2CFC-4DD2-998C-D890C9E9503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AB40A0FE-3C97-43B9-975E-BCF456815B9A}"/>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BE0ED048-D460-49B9-A7F2-B1250EB92A1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8FF66A29-A293-408C-9248-11DB243E4277}"/>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37692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905860-AE32-475B-93B3-795F39D03B1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9BD28388-37A7-4317-910C-0832B8432F6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17452B64-A51E-4F54-87A3-1C3388D136B1}"/>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9608F29D-690F-4B7E-B1E1-81A7916F78FA}"/>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207D723-88C5-4CC6-8552-AF84A2DFB76D}"/>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18599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9466F1-8BEC-4E75-B479-26FA4FC79804}"/>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FA7C1D6-2526-4EAE-B5B5-5560D1B8072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E6DE3A1F-4E86-4102-8605-6BE03DDEFBDC}"/>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ED36F8D8-2CBC-45C7-BCAF-D8EBC975D52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BA6B1B7-973A-4F20-857E-5D54DA5D8CE5}"/>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40125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38D8B8-91F3-41C8-93AE-E553AEACAB1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45AA71A-EE8B-4252-967D-E41289FED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D471E8-2DCB-412B-BE1D-9F04ED7767B6}"/>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03345E72-E961-4097-940C-2B656415016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8EEA6E0C-97E5-4786-BEC1-1DB658CF2263}"/>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2749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2375A-BCA5-4F4D-A91B-4A83AFA7204A}"/>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8EC6EBA9-4DBF-4849-8A3F-CF4015FC19C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E1CD517B-CE69-4202-9A0F-7063EDB47C0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E57D8D1E-AB96-47CF-A9E5-1C5659645CF5}"/>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6" name="页脚占位符 5">
            <a:extLst>
              <a:ext uri="{FF2B5EF4-FFF2-40B4-BE49-F238E27FC236}">
                <a16:creationId xmlns:a16="http://schemas.microsoft.com/office/drawing/2014/main" id="{D8AD8E60-1A3B-44CF-971F-8CAAAA6D8493}"/>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A243779-5456-41DA-ACBC-B7756086D9B5}"/>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331894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25792-93FE-4CAC-AAF2-06B7B12001DB}"/>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2B157440-E993-4D6C-91AE-1C8A00F10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D679691-FEEB-48A7-954E-6EE10B2650F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7ABF6A74-498B-4379-8EDB-708022C0C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85711D4-E2F8-492C-9B5B-0B8D1631519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1BA180C5-8A7F-4A78-8FBD-3DC4D57EB3CB}"/>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8" name="页脚占位符 7">
            <a:extLst>
              <a:ext uri="{FF2B5EF4-FFF2-40B4-BE49-F238E27FC236}">
                <a16:creationId xmlns:a16="http://schemas.microsoft.com/office/drawing/2014/main" id="{C477B4B9-72A2-4250-8C3B-D0B0D52CF4A1}"/>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168B336F-CB2C-450C-9602-194A78036440}"/>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191230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F5989-F255-4DB2-AB10-986C7174CEBC}"/>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70F174A3-C4FA-409A-BF8E-621C9295DFCC}"/>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4" name="页脚占位符 3">
            <a:extLst>
              <a:ext uri="{FF2B5EF4-FFF2-40B4-BE49-F238E27FC236}">
                <a16:creationId xmlns:a16="http://schemas.microsoft.com/office/drawing/2014/main" id="{4D6FD1DC-6F39-4B61-9FD8-B4C48C1BB5AF}"/>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591197FD-CCBE-45D2-A7BB-255A6C7156B1}"/>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289511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C923C3-7FB8-48D3-80C5-65C1F6325694}"/>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3" name="页脚占位符 2">
            <a:extLst>
              <a:ext uri="{FF2B5EF4-FFF2-40B4-BE49-F238E27FC236}">
                <a16:creationId xmlns:a16="http://schemas.microsoft.com/office/drawing/2014/main" id="{228FA283-E8D6-4BBE-A252-F9E3C52750ED}"/>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F3669186-576C-4EBF-9AC7-149082600708}"/>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277967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DE1684-4F36-4868-8CC5-179AEEF268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81E54195-F453-4684-AF8E-957EE9DF2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10C06D74-3488-43B9-B581-4774214F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81B5749-08D0-4846-B39F-7275FCB2EAC0}"/>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6" name="页脚占位符 5">
            <a:extLst>
              <a:ext uri="{FF2B5EF4-FFF2-40B4-BE49-F238E27FC236}">
                <a16:creationId xmlns:a16="http://schemas.microsoft.com/office/drawing/2014/main" id="{07782B4E-9530-4A96-8D82-13C31F30939D}"/>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96866342-B74F-4268-B4EE-CFEE0A05A486}"/>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412472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0F8A84-89CC-40EC-90B6-D036618390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A2881B42-7AC4-4F52-AB5C-89CB09629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43545CF0-35BB-42DA-AF4E-759FABC6A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E66963-E9D2-4B43-9402-E9428782FEEF}"/>
              </a:ext>
            </a:extLst>
          </p:cNvPr>
          <p:cNvSpPr>
            <a:spLocks noGrp="1"/>
          </p:cNvSpPr>
          <p:nvPr>
            <p:ph type="dt" sz="half" idx="10"/>
          </p:nvPr>
        </p:nvSpPr>
        <p:spPr/>
        <p:txBody>
          <a:bodyPr/>
          <a:lstStyle/>
          <a:p>
            <a:fld id="{4AC27D4F-56D3-4575-BBBD-64089885AA75}" type="datetimeFigureOut">
              <a:rPr lang="en-US" smtClean="0"/>
              <a:t>3/17/2021</a:t>
            </a:fld>
            <a:endParaRPr lang="en-US"/>
          </a:p>
        </p:txBody>
      </p:sp>
      <p:sp>
        <p:nvSpPr>
          <p:cNvPr id="6" name="页脚占位符 5">
            <a:extLst>
              <a:ext uri="{FF2B5EF4-FFF2-40B4-BE49-F238E27FC236}">
                <a16:creationId xmlns:a16="http://schemas.microsoft.com/office/drawing/2014/main" id="{3BBEDB07-B684-480F-B73E-0551C7DDB5BC}"/>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CC6CA7A-DDFA-4075-8383-3787CA812D98}"/>
              </a:ext>
            </a:extLst>
          </p:cNvPr>
          <p:cNvSpPr>
            <a:spLocks noGrp="1"/>
          </p:cNvSpPr>
          <p:nvPr>
            <p:ph type="sldNum" sz="quarter" idx="12"/>
          </p:nvPr>
        </p:nvSpPr>
        <p:spPr/>
        <p:txBody>
          <a:bodyPr/>
          <a:lstStyle/>
          <a:p>
            <a:fld id="{67435D79-176E-4A03-BB5D-6E9EB1DC5E1F}" type="slidenum">
              <a:rPr lang="en-US" smtClean="0"/>
              <a:t>‹#›</a:t>
            </a:fld>
            <a:endParaRPr lang="en-US"/>
          </a:p>
        </p:txBody>
      </p:sp>
    </p:spTree>
    <p:extLst>
      <p:ext uri="{BB962C8B-B14F-4D97-AF65-F5344CB8AC3E}">
        <p14:creationId xmlns:p14="http://schemas.microsoft.com/office/powerpoint/2010/main" val="31893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AD8E93C-FEE2-41F8-A96B-DC44BCF35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A1B008D-364E-4D17-8C4A-FA207439A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20329F1-AFB2-45DA-8002-98B82F58E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27D4F-56D3-4575-BBBD-64089885AA75}" type="datetimeFigureOut">
              <a:rPr lang="en-US" smtClean="0"/>
              <a:t>3/17/2021</a:t>
            </a:fld>
            <a:endParaRPr lang="en-US"/>
          </a:p>
        </p:txBody>
      </p:sp>
      <p:sp>
        <p:nvSpPr>
          <p:cNvPr id="5" name="页脚占位符 4">
            <a:extLst>
              <a:ext uri="{FF2B5EF4-FFF2-40B4-BE49-F238E27FC236}">
                <a16:creationId xmlns:a16="http://schemas.microsoft.com/office/drawing/2014/main" id="{3BA9EB47-3F35-4492-AF6F-7B78A831F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DBE00BA6-5B1C-4806-BD0D-C927E230E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5D79-176E-4A03-BB5D-6E9EB1DC5E1F}" type="slidenum">
              <a:rPr lang="en-US" smtClean="0"/>
              <a:t>‹#›</a:t>
            </a:fld>
            <a:endParaRPr lang="en-US"/>
          </a:p>
        </p:txBody>
      </p:sp>
    </p:spTree>
    <p:extLst>
      <p:ext uri="{BB962C8B-B14F-4D97-AF65-F5344CB8AC3E}">
        <p14:creationId xmlns:p14="http://schemas.microsoft.com/office/powerpoint/2010/main" val="3771208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6.png"/><Relationship Id="rId7" Type="http://schemas.openxmlformats.org/officeDocument/2006/relationships/image" Target="../media/image2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00.png"/><Relationship Id="rId10"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0.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0.pn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6.png"/><Relationship Id="rId7" Type="http://schemas.openxmlformats.org/officeDocument/2006/relationships/image" Target="../media/image30.jpg"/><Relationship Id="rId12"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4.jpeg"/><Relationship Id="rId5" Type="http://schemas.openxmlformats.org/officeDocument/2006/relationships/image" Target="../media/image28.jpg"/><Relationship Id="rId10" Type="http://schemas.openxmlformats.org/officeDocument/2006/relationships/image" Target="../media/image33.jpeg"/><Relationship Id="rId4" Type="http://schemas.openxmlformats.org/officeDocument/2006/relationships/image" Target="../media/image27.jpg"/><Relationship Id="rId9"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B049DF-17EC-4D88-8CFE-01A42811413E}"/>
              </a:ext>
            </a:extLst>
          </p:cNvPr>
          <p:cNvPicPr>
            <a:picLocks noChangeAspect="1"/>
          </p:cNvPicPr>
          <p:nvPr/>
        </p:nvPicPr>
        <p:blipFill>
          <a:blip r:embed="rId3"/>
          <a:stretch>
            <a:fillRect/>
          </a:stretch>
        </p:blipFill>
        <p:spPr>
          <a:xfrm>
            <a:off x="0" y="0"/>
            <a:ext cx="12192000" cy="5118538"/>
          </a:xfrm>
          <a:prstGeom prst="rect">
            <a:avLst/>
          </a:prstGeom>
        </p:spPr>
      </p:pic>
      <p:sp>
        <p:nvSpPr>
          <p:cNvPr id="7" name="Rechteck 1">
            <a:extLst>
              <a:ext uri="{FF2B5EF4-FFF2-40B4-BE49-F238E27FC236}">
                <a16:creationId xmlns:a16="http://schemas.microsoft.com/office/drawing/2014/main" id="{BAA49A80-9F5F-4656-8C93-26DB66104C0F}"/>
              </a:ext>
            </a:extLst>
          </p:cNvPr>
          <p:cNvSpPr/>
          <p:nvPr/>
        </p:nvSpPr>
        <p:spPr>
          <a:xfrm>
            <a:off x="1" y="3397469"/>
            <a:ext cx="12191999" cy="1932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dirty="0"/>
          </a:p>
        </p:txBody>
      </p:sp>
      <p:sp>
        <p:nvSpPr>
          <p:cNvPr id="6" name="副标题 5">
            <a:extLst>
              <a:ext uri="{FF2B5EF4-FFF2-40B4-BE49-F238E27FC236}">
                <a16:creationId xmlns:a16="http://schemas.microsoft.com/office/drawing/2014/main" id="{29848FA9-118B-4D50-B3AB-B5B314C49CC0}"/>
              </a:ext>
            </a:extLst>
          </p:cNvPr>
          <p:cNvSpPr>
            <a:spLocks noGrp="1"/>
          </p:cNvSpPr>
          <p:nvPr>
            <p:ph type="subTitle" idx="1"/>
          </p:nvPr>
        </p:nvSpPr>
        <p:spPr>
          <a:xfrm>
            <a:off x="605001" y="4186985"/>
            <a:ext cx="9361034" cy="440184"/>
          </a:xfrm>
        </p:spPr>
        <p:txBody>
          <a:bodyPr>
            <a:normAutofit fontScale="92500"/>
          </a:bodyPr>
          <a:lstStyle/>
          <a:p>
            <a:r>
              <a:rPr lang="en-US" sz="1600" b="1" dirty="0">
                <a:solidFill>
                  <a:schemeClr val="bg1"/>
                </a:solidFill>
              </a:rPr>
              <a:t>Shuai Ma, Andre Arnold, Anton </a:t>
            </a:r>
            <a:r>
              <a:rPr lang="en-US" sz="1600" b="1" dirty="0" err="1">
                <a:solidFill>
                  <a:schemeClr val="bg1"/>
                </a:solidFill>
              </a:rPr>
              <a:t>Ryzhov</a:t>
            </a:r>
            <a:r>
              <a:rPr lang="en-US" sz="1600" b="1" dirty="0">
                <a:solidFill>
                  <a:schemeClr val="bg1"/>
                </a:solidFill>
              </a:rPr>
              <a:t>, Jana </a:t>
            </a:r>
            <a:r>
              <a:rPr lang="en-US" sz="1600" b="1" dirty="0" err="1">
                <a:solidFill>
                  <a:schemeClr val="bg1"/>
                </a:solidFill>
              </a:rPr>
              <a:t>Schaber</a:t>
            </a:r>
            <a:r>
              <a:rPr lang="en-US" sz="1600" b="1" dirty="0">
                <a:solidFill>
                  <a:schemeClr val="bg1"/>
                </a:solidFill>
              </a:rPr>
              <a:t>, </a:t>
            </a:r>
            <a:r>
              <a:rPr lang="en-US" sz="1600" b="1" dirty="0" err="1">
                <a:solidFill>
                  <a:schemeClr val="bg1"/>
                </a:solidFill>
              </a:rPr>
              <a:t>Murcek</a:t>
            </a:r>
            <a:r>
              <a:rPr lang="en-US" sz="1600" b="1" dirty="0">
                <a:solidFill>
                  <a:schemeClr val="bg1"/>
                </a:solidFill>
              </a:rPr>
              <a:t> Petr, </a:t>
            </a:r>
            <a:r>
              <a:rPr lang="en-US" sz="1600" b="1" dirty="0" err="1">
                <a:solidFill>
                  <a:schemeClr val="bg1"/>
                </a:solidFill>
              </a:rPr>
              <a:t>Zwartek</a:t>
            </a:r>
            <a:r>
              <a:rPr lang="en-US" sz="1600" b="1" dirty="0">
                <a:solidFill>
                  <a:schemeClr val="bg1"/>
                </a:solidFill>
              </a:rPr>
              <a:t> Paul, Jochen Teichert, Rong Xiang</a:t>
            </a:r>
          </a:p>
        </p:txBody>
      </p:sp>
      <p:sp>
        <p:nvSpPr>
          <p:cNvPr id="2" name="标题 1">
            <a:extLst>
              <a:ext uri="{FF2B5EF4-FFF2-40B4-BE49-F238E27FC236}">
                <a16:creationId xmlns:a16="http://schemas.microsoft.com/office/drawing/2014/main" id="{8E5326DD-E22D-4367-BF62-EE8671D17EFD}"/>
              </a:ext>
            </a:extLst>
          </p:cNvPr>
          <p:cNvSpPr>
            <a:spLocks noGrp="1"/>
          </p:cNvSpPr>
          <p:nvPr>
            <p:ph type="ctrTitle"/>
          </p:nvPr>
        </p:nvSpPr>
        <p:spPr>
          <a:xfrm>
            <a:off x="499242" y="3284615"/>
            <a:ext cx="9144000" cy="944798"/>
          </a:xfrm>
        </p:spPr>
        <p:txBody>
          <a:bodyPr>
            <a:normAutofit/>
          </a:bodyPr>
          <a:lstStyle/>
          <a:p>
            <a:r>
              <a:rPr lang="en-US" sz="2800" b="1" i="0" dirty="0">
                <a:solidFill>
                  <a:schemeClr val="bg1"/>
                </a:solidFill>
                <a:effectLst/>
                <a:latin typeface="Times New Roman" panose="02020603050405020304" pitchFamily="18" charset="0"/>
                <a:cs typeface="Times New Roman" panose="02020603050405020304" pitchFamily="18" charset="0"/>
              </a:rPr>
              <a:t>The application of deep learning on slit-scan images processing and emittance predict</a:t>
            </a:r>
            <a:r>
              <a:rPr lang="en-US" sz="2800" b="1" dirty="0">
                <a:solidFill>
                  <a:schemeClr val="bg1"/>
                </a:solidFill>
                <a:latin typeface="Times New Roman" panose="02020603050405020304" pitchFamily="18" charset="0"/>
                <a:cs typeface="Times New Roman" panose="02020603050405020304" pitchFamily="18" charset="0"/>
              </a:rPr>
              <a:t>ion</a:t>
            </a:r>
          </a:p>
        </p:txBody>
      </p:sp>
      <p:pic>
        <p:nvPicPr>
          <p:cNvPr id="11" name="图片 10">
            <a:extLst>
              <a:ext uri="{FF2B5EF4-FFF2-40B4-BE49-F238E27FC236}">
                <a16:creationId xmlns:a16="http://schemas.microsoft.com/office/drawing/2014/main" id="{4483214F-C5EB-43EE-9B4B-D7E4B44A7F94}"/>
              </a:ext>
            </a:extLst>
          </p:cNvPr>
          <p:cNvPicPr>
            <a:picLocks noChangeAspect="1"/>
          </p:cNvPicPr>
          <p:nvPr/>
        </p:nvPicPr>
        <p:blipFill>
          <a:blip r:embed="rId4"/>
          <a:stretch>
            <a:fillRect/>
          </a:stretch>
        </p:blipFill>
        <p:spPr>
          <a:xfrm>
            <a:off x="10142483" y="3718804"/>
            <a:ext cx="1444516" cy="742894"/>
          </a:xfrm>
          <a:prstGeom prst="rect">
            <a:avLst/>
          </a:prstGeom>
        </p:spPr>
      </p:pic>
      <p:sp>
        <p:nvSpPr>
          <p:cNvPr id="12" name="文本框 11">
            <a:extLst>
              <a:ext uri="{FF2B5EF4-FFF2-40B4-BE49-F238E27FC236}">
                <a16:creationId xmlns:a16="http://schemas.microsoft.com/office/drawing/2014/main" id="{CE52193F-3469-49B8-A029-A0A9B2DF88C1}"/>
              </a:ext>
            </a:extLst>
          </p:cNvPr>
          <p:cNvSpPr txBox="1"/>
          <p:nvPr/>
        </p:nvSpPr>
        <p:spPr>
          <a:xfrm>
            <a:off x="7482517" y="6549877"/>
            <a:ext cx="4813369" cy="338554"/>
          </a:xfrm>
          <a:prstGeom prst="rect">
            <a:avLst/>
          </a:prstGeom>
          <a:noFill/>
        </p:spPr>
        <p:txBody>
          <a:bodyPr wrap="none" rtlCol="0">
            <a:spAutoFit/>
          </a:bodyPr>
          <a:lstStyle/>
          <a:p>
            <a:r>
              <a:rPr lang="en-US" sz="1600" dirty="0"/>
              <a:t>Shuai Ma | Institute of Radiation Physics | www.hzdr.de</a:t>
            </a:r>
          </a:p>
        </p:txBody>
      </p:sp>
      <p:grpSp>
        <p:nvGrpSpPr>
          <p:cNvPr id="4" name="组合 3">
            <a:extLst>
              <a:ext uri="{FF2B5EF4-FFF2-40B4-BE49-F238E27FC236}">
                <a16:creationId xmlns:a16="http://schemas.microsoft.com/office/drawing/2014/main" id="{6E6BE534-66BB-4B53-8865-D5C08290762A}"/>
              </a:ext>
            </a:extLst>
          </p:cNvPr>
          <p:cNvGrpSpPr/>
          <p:nvPr/>
        </p:nvGrpSpPr>
        <p:grpSpPr>
          <a:xfrm>
            <a:off x="0" y="4827842"/>
            <a:ext cx="12191999" cy="1781175"/>
            <a:chOff x="0" y="4827842"/>
            <a:chExt cx="12191999" cy="1781175"/>
          </a:xfrm>
        </p:grpSpPr>
        <p:pic>
          <p:nvPicPr>
            <p:cNvPr id="9" name="图片 8">
              <a:extLst>
                <a:ext uri="{FF2B5EF4-FFF2-40B4-BE49-F238E27FC236}">
                  <a16:creationId xmlns:a16="http://schemas.microsoft.com/office/drawing/2014/main" id="{85BC50FA-D842-4A6B-A8FB-C83AAD39B170}"/>
                </a:ext>
              </a:extLst>
            </p:cNvPr>
            <p:cNvPicPr>
              <a:picLocks noChangeAspect="1"/>
            </p:cNvPicPr>
            <p:nvPr/>
          </p:nvPicPr>
          <p:blipFill>
            <a:blip r:embed="rId5"/>
            <a:stretch>
              <a:fillRect/>
            </a:stretch>
          </p:blipFill>
          <p:spPr>
            <a:xfrm>
              <a:off x="0" y="4827842"/>
              <a:ext cx="12191999" cy="1781175"/>
            </a:xfrm>
            <a:prstGeom prst="rect">
              <a:avLst/>
            </a:prstGeom>
          </p:spPr>
        </p:pic>
        <p:sp>
          <p:nvSpPr>
            <p:cNvPr id="3" name="矩形 2">
              <a:extLst>
                <a:ext uri="{FF2B5EF4-FFF2-40B4-BE49-F238E27FC236}">
                  <a16:creationId xmlns:a16="http://schemas.microsoft.com/office/drawing/2014/main" id="{D80474AB-DC25-403B-94C8-85314A070ECF}"/>
                </a:ext>
              </a:extLst>
            </p:cNvPr>
            <p:cNvSpPr/>
            <p:nvPr/>
          </p:nvSpPr>
          <p:spPr>
            <a:xfrm>
              <a:off x="5574535" y="5464366"/>
              <a:ext cx="2225407" cy="1085511"/>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a:extLst>
              <a:ext uri="{FF2B5EF4-FFF2-40B4-BE49-F238E27FC236}">
                <a16:creationId xmlns:a16="http://schemas.microsoft.com/office/drawing/2014/main" id="{53ABBD82-062C-40AD-B388-71027175D727}"/>
              </a:ext>
            </a:extLst>
          </p:cNvPr>
          <p:cNvPicPr>
            <a:picLocks noChangeAspect="1"/>
          </p:cNvPicPr>
          <p:nvPr/>
        </p:nvPicPr>
        <p:blipFill>
          <a:blip r:embed="rId6"/>
          <a:stretch>
            <a:fillRect/>
          </a:stretch>
        </p:blipFill>
        <p:spPr>
          <a:xfrm>
            <a:off x="6833941" y="5522519"/>
            <a:ext cx="939801" cy="894180"/>
          </a:xfrm>
          <a:prstGeom prst="rect">
            <a:avLst/>
          </a:prstGeom>
        </p:spPr>
      </p:pic>
      <p:sp>
        <p:nvSpPr>
          <p:cNvPr id="8" name="文本框 7">
            <a:extLst>
              <a:ext uri="{FF2B5EF4-FFF2-40B4-BE49-F238E27FC236}">
                <a16:creationId xmlns:a16="http://schemas.microsoft.com/office/drawing/2014/main" id="{7AB82A4D-59D1-4A5F-89B5-9B613C721D1A}"/>
              </a:ext>
            </a:extLst>
          </p:cNvPr>
          <p:cNvSpPr txBox="1"/>
          <p:nvPr/>
        </p:nvSpPr>
        <p:spPr>
          <a:xfrm>
            <a:off x="3230518" y="4420654"/>
            <a:ext cx="3916265" cy="369332"/>
          </a:xfrm>
          <a:prstGeom prst="rect">
            <a:avLst/>
          </a:prstGeom>
          <a:noFill/>
        </p:spPr>
        <p:txBody>
          <a:bodyPr wrap="none" rtlCol="0">
            <a:spAutoFit/>
          </a:bodyPr>
          <a:lstStyle/>
          <a:p>
            <a:r>
              <a:rPr lang="en-US" dirty="0">
                <a:solidFill>
                  <a:schemeClr val="bg1"/>
                </a:solidFill>
              </a:rPr>
              <a:t>17th March 2021, DPG 2021, Dortmund</a:t>
            </a:r>
          </a:p>
        </p:txBody>
      </p:sp>
      <p:pic>
        <p:nvPicPr>
          <p:cNvPr id="14" name="图片 13">
            <a:extLst>
              <a:ext uri="{FF2B5EF4-FFF2-40B4-BE49-F238E27FC236}">
                <a16:creationId xmlns:a16="http://schemas.microsoft.com/office/drawing/2014/main" id="{BEEB37A1-B4DF-4F0C-A7EA-303ABBF0E9E3}"/>
              </a:ext>
            </a:extLst>
          </p:cNvPr>
          <p:cNvPicPr>
            <a:picLocks noChangeAspect="1"/>
          </p:cNvPicPr>
          <p:nvPr/>
        </p:nvPicPr>
        <p:blipFill>
          <a:blip r:embed="rId7"/>
          <a:stretch>
            <a:fillRect/>
          </a:stretch>
        </p:blipFill>
        <p:spPr>
          <a:xfrm>
            <a:off x="2540977" y="5530874"/>
            <a:ext cx="3933825" cy="885825"/>
          </a:xfrm>
          <a:prstGeom prst="rect">
            <a:avLst/>
          </a:prstGeom>
        </p:spPr>
      </p:pic>
    </p:spTree>
    <p:extLst>
      <p:ext uri="{BB962C8B-B14F-4D97-AF65-F5344CB8AC3E}">
        <p14:creationId xmlns:p14="http://schemas.microsoft.com/office/powerpoint/2010/main" val="3977405217"/>
      </p:ext>
    </p:extLst>
  </p:cSld>
  <p:clrMapOvr>
    <a:masterClrMapping/>
  </p:clrMapOvr>
  <mc:AlternateContent xmlns:mc="http://schemas.openxmlformats.org/markup-compatibility/2006" xmlns:p14="http://schemas.microsoft.com/office/powerpoint/2010/main">
    <mc:Choice Requires="p14">
      <p:transition spd="slow" p14:dur="2000" advTm="3263"/>
    </mc:Choice>
    <mc:Fallback xmlns="">
      <p:transition spd="slow" advTm="32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a:extLst>
              <a:ext uri="{FF2B5EF4-FFF2-40B4-BE49-F238E27FC236}">
                <a16:creationId xmlns:a16="http://schemas.microsoft.com/office/drawing/2014/main" id="{9BFFCD85-3CA6-4FB1-9BA2-D392353272D6}"/>
              </a:ext>
            </a:extLst>
          </p:cNvPr>
          <p:cNvGrpSpPr/>
          <p:nvPr/>
        </p:nvGrpSpPr>
        <p:grpSpPr>
          <a:xfrm>
            <a:off x="-1" y="0"/>
            <a:ext cx="12192001" cy="6858000"/>
            <a:chOff x="-1" y="0"/>
            <a:chExt cx="12192001" cy="6858000"/>
          </a:xfrm>
        </p:grpSpPr>
        <p:sp>
          <p:nvSpPr>
            <p:cNvPr id="116" name="矩形 115">
              <a:extLst>
                <a:ext uri="{FF2B5EF4-FFF2-40B4-BE49-F238E27FC236}">
                  <a16:creationId xmlns:a16="http://schemas.microsoft.com/office/drawing/2014/main" id="{521F0F48-043A-4F31-84BE-93115657EF4C}"/>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组合 116">
              <a:extLst>
                <a:ext uri="{FF2B5EF4-FFF2-40B4-BE49-F238E27FC236}">
                  <a16:creationId xmlns:a16="http://schemas.microsoft.com/office/drawing/2014/main" id="{F2985BC4-BDE0-4C69-B163-90516E441B11}"/>
                </a:ext>
              </a:extLst>
            </p:cNvPr>
            <p:cNvGrpSpPr/>
            <p:nvPr/>
          </p:nvGrpSpPr>
          <p:grpSpPr>
            <a:xfrm>
              <a:off x="-1" y="5786005"/>
              <a:ext cx="12192001" cy="1071995"/>
              <a:chOff x="-1" y="5765224"/>
              <a:chExt cx="12192001" cy="1071995"/>
            </a:xfrm>
          </p:grpSpPr>
          <p:pic>
            <p:nvPicPr>
              <p:cNvPr id="119" name="图片 118">
                <a:extLst>
                  <a:ext uri="{FF2B5EF4-FFF2-40B4-BE49-F238E27FC236}">
                    <a16:creationId xmlns:a16="http://schemas.microsoft.com/office/drawing/2014/main" id="{8C52331D-3D90-45C5-B245-15E4DEDD604F}"/>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120" name="矩形 119">
                <a:extLst>
                  <a:ext uri="{FF2B5EF4-FFF2-40B4-BE49-F238E27FC236}">
                    <a16:creationId xmlns:a16="http://schemas.microsoft.com/office/drawing/2014/main" id="{321D6A0E-C6D9-4852-BC20-835D42FB37CD}"/>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矩形 120">
                <a:extLst>
                  <a:ext uri="{FF2B5EF4-FFF2-40B4-BE49-F238E27FC236}">
                    <a16:creationId xmlns:a16="http://schemas.microsoft.com/office/drawing/2014/main" id="{568E3157-51EF-4BC2-9362-47D04CE6C2E0}"/>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矩形 121">
                <a:extLst>
                  <a:ext uri="{FF2B5EF4-FFF2-40B4-BE49-F238E27FC236}">
                    <a16:creationId xmlns:a16="http://schemas.microsoft.com/office/drawing/2014/main" id="{FB24F0B8-C5E8-45DB-A624-218CD1B7B284}"/>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7" name="图片 26">
            <a:extLst>
              <a:ext uri="{FF2B5EF4-FFF2-40B4-BE49-F238E27FC236}">
                <a16:creationId xmlns:a16="http://schemas.microsoft.com/office/drawing/2014/main" id="{34636130-CE40-45E3-9561-534BD9EB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605" y="446344"/>
            <a:ext cx="3757627" cy="2818220"/>
          </a:xfrm>
          <a:prstGeom prst="rect">
            <a:avLst/>
          </a:prstGeom>
        </p:spPr>
      </p:pic>
      <p:sp>
        <p:nvSpPr>
          <p:cNvPr id="4" name="文本框 3">
            <a:extLst>
              <a:ext uri="{FF2B5EF4-FFF2-40B4-BE49-F238E27FC236}">
                <a16:creationId xmlns:a16="http://schemas.microsoft.com/office/drawing/2014/main" id="{A3EB8A88-B136-4731-98F4-98A6B0AFD16E}"/>
              </a:ext>
            </a:extLst>
          </p:cNvPr>
          <p:cNvSpPr txBox="1"/>
          <p:nvPr/>
        </p:nvSpPr>
        <p:spPr>
          <a:xfrm>
            <a:off x="623828" y="59636"/>
            <a:ext cx="7463901" cy="480131"/>
          </a:xfrm>
          <a:prstGeom prst="rect">
            <a:avLst/>
          </a:prstGeom>
          <a:noFill/>
        </p:spPr>
        <p:txBody>
          <a:bodyPr wrap="square">
            <a:spAutoFit/>
          </a:bodyPr>
          <a:lstStyle/>
          <a:p>
            <a:pPr>
              <a:lnSpc>
                <a:spcPct val="90000"/>
              </a:lnSpc>
              <a:spcBef>
                <a:spcPct val="0"/>
              </a:spcBef>
            </a:pPr>
            <a:r>
              <a:rPr lang="en-US" sz="2800" b="1" dirty="0">
                <a:latin typeface="+mj-lt"/>
                <a:ea typeface="+mj-ea"/>
                <a:cs typeface="+mj-cs"/>
              </a:rPr>
              <a:t>Emittance prediction based on point cloud network</a:t>
            </a:r>
          </a:p>
        </p:txBody>
      </p:sp>
      <p:sp>
        <p:nvSpPr>
          <p:cNvPr id="25" name="文本框 24">
            <a:extLst>
              <a:ext uri="{FF2B5EF4-FFF2-40B4-BE49-F238E27FC236}">
                <a16:creationId xmlns:a16="http://schemas.microsoft.com/office/drawing/2014/main" id="{17B2B9CA-CA46-439E-90FE-D2E6BDFD1BCF}"/>
              </a:ext>
            </a:extLst>
          </p:cNvPr>
          <p:cNvSpPr txBox="1"/>
          <p:nvPr/>
        </p:nvSpPr>
        <p:spPr>
          <a:xfrm>
            <a:off x="946336" y="681643"/>
            <a:ext cx="954364" cy="369332"/>
          </a:xfrm>
          <a:prstGeom prst="rect">
            <a:avLst/>
          </a:prstGeom>
          <a:noFill/>
        </p:spPr>
        <p:txBody>
          <a:bodyPr wrap="none" rtlCol="0">
            <a:spAutoFit/>
          </a:bodyPr>
          <a:lstStyle/>
          <a:p>
            <a:r>
              <a:rPr lang="en-US" dirty="0">
                <a:solidFill>
                  <a:srgbClr val="FF0000"/>
                </a:solidFill>
              </a:rPr>
              <a:t>Data set</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7BB46C0-B1A0-4D06-AB63-9860939D0E1A}"/>
                  </a:ext>
                </a:extLst>
              </p:cNvPr>
              <p:cNvSpPr txBox="1"/>
              <p:nvPr/>
            </p:nvSpPr>
            <p:spPr>
              <a:xfrm>
                <a:off x="6335512" y="1191331"/>
                <a:ext cx="3203390" cy="1754326"/>
              </a:xfrm>
              <a:prstGeom prst="rect">
                <a:avLst/>
              </a:prstGeom>
              <a:noFill/>
            </p:spPr>
            <p:txBody>
              <a:bodyPr wrap="square" rtlCol="0">
                <a:spAutoFit/>
              </a:bodyPr>
              <a:lstStyle/>
              <a:p>
                <a:pPr algn="just"/>
                <a:r>
                  <a:rPr lang="en-US" dirty="0"/>
                  <a:t>67% particles are included in rms emittance ellipse. In one case, the </a:t>
                </a:r>
                <a14:m>
                  <m:oMath xmlns:m="http://schemas.openxmlformats.org/officeDocument/2006/math">
                    <m:r>
                      <a:rPr lang="en-US" i="1" smtClean="0">
                        <a:latin typeface="Cambria Math" panose="02040503050406030204" pitchFamily="18" charset="0"/>
                      </a:rPr>
                      <m:t>2</m:t>
                    </m:r>
                    <m:r>
                      <a:rPr lang="en-US" b="0" i="1" smtClean="0">
                        <a:latin typeface="Cambria Math" panose="02040503050406030204" pitchFamily="18" charset="0"/>
                      </a:rPr>
                      <m:t>048 </m:t>
                    </m:r>
                  </m:oMath>
                </a14:m>
                <a:r>
                  <a:rPr lang="en-US" dirty="0"/>
                  <a:t>points in phase space with high intensity are selected and add noise like autoencoder network.</a:t>
                </a:r>
              </a:p>
            </p:txBody>
          </p:sp>
        </mc:Choice>
        <mc:Fallback xmlns="">
          <p:sp>
            <p:nvSpPr>
              <p:cNvPr id="28" name="文本框 27">
                <a:extLst>
                  <a:ext uri="{FF2B5EF4-FFF2-40B4-BE49-F238E27FC236}">
                    <a16:creationId xmlns:a16="http://schemas.microsoft.com/office/drawing/2014/main" id="{B7BB46C0-B1A0-4D06-AB63-9860939D0E1A}"/>
                  </a:ext>
                </a:extLst>
              </p:cNvPr>
              <p:cNvSpPr txBox="1">
                <a:spLocks noRot="1" noChangeAspect="1" noMove="1" noResize="1" noEditPoints="1" noAdjustHandles="1" noChangeArrowheads="1" noChangeShapeType="1" noTextEdit="1"/>
              </p:cNvSpPr>
              <p:nvPr/>
            </p:nvSpPr>
            <p:spPr>
              <a:xfrm>
                <a:off x="6335512" y="1191331"/>
                <a:ext cx="3203390" cy="1754326"/>
              </a:xfrm>
              <a:prstGeom prst="rect">
                <a:avLst/>
              </a:prstGeom>
              <a:blipFill>
                <a:blip r:embed="rId6"/>
                <a:stretch>
                  <a:fillRect l="-1521" t="-1736" r="-1521" b="-4514"/>
                </a:stretch>
              </a:blipFill>
            </p:spPr>
            <p:txBody>
              <a:bodyPr/>
              <a:lstStyle/>
              <a:p>
                <a:r>
                  <a:rPr lang="en-US">
                    <a:noFill/>
                  </a:rPr>
                  <a:t> </a:t>
                </a:r>
              </a:p>
            </p:txBody>
          </p:sp>
        </mc:Fallback>
      </mc:AlternateContent>
      <p:grpSp>
        <p:nvGrpSpPr>
          <p:cNvPr id="133" name="组合 132">
            <a:extLst>
              <a:ext uri="{FF2B5EF4-FFF2-40B4-BE49-F238E27FC236}">
                <a16:creationId xmlns:a16="http://schemas.microsoft.com/office/drawing/2014/main" id="{E3283165-42EF-4597-B04A-03E62219BFD5}"/>
              </a:ext>
            </a:extLst>
          </p:cNvPr>
          <p:cNvGrpSpPr/>
          <p:nvPr/>
        </p:nvGrpSpPr>
        <p:grpSpPr>
          <a:xfrm>
            <a:off x="822071" y="3484996"/>
            <a:ext cx="10263056" cy="2691361"/>
            <a:chOff x="232659" y="1793655"/>
            <a:chExt cx="10263056" cy="2691361"/>
          </a:xfrm>
        </p:grpSpPr>
        <p:grpSp>
          <p:nvGrpSpPr>
            <p:cNvPr id="136" name="组合 135">
              <a:extLst>
                <a:ext uri="{FF2B5EF4-FFF2-40B4-BE49-F238E27FC236}">
                  <a16:creationId xmlns:a16="http://schemas.microsoft.com/office/drawing/2014/main" id="{A39ECB68-90BD-46D8-BFBC-995B58E33A59}"/>
                </a:ext>
              </a:extLst>
            </p:cNvPr>
            <p:cNvGrpSpPr/>
            <p:nvPr/>
          </p:nvGrpSpPr>
          <p:grpSpPr>
            <a:xfrm>
              <a:off x="468371" y="3285914"/>
              <a:ext cx="2200636" cy="960851"/>
              <a:chOff x="361904" y="3053918"/>
              <a:chExt cx="2200636" cy="960851"/>
            </a:xfrm>
          </p:grpSpPr>
          <p:sp>
            <p:nvSpPr>
              <p:cNvPr id="236" name="矩形: 圆角 235">
                <a:extLst>
                  <a:ext uri="{FF2B5EF4-FFF2-40B4-BE49-F238E27FC236}">
                    <a16:creationId xmlns:a16="http://schemas.microsoft.com/office/drawing/2014/main" id="{33D1AE49-403F-40C1-96D7-1AE73D078A0C}"/>
                  </a:ext>
                </a:extLst>
              </p:cNvPr>
              <p:cNvSpPr/>
              <p:nvPr/>
            </p:nvSpPr>
            <p:spPr>
              <a:xfrm>
                <a:off x="1068873" y="3148381"/>
                <a:ext cx="683581" cy="2818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矩形: 圆角 236">
                <a:extLst>
                  <a:ext uri="{FF2B5EF4-FFF2-40B4-BE49-F238E27FC236}">
                    <a16:creationId xmlns:a16="http://schemas.microsoft.com/office/drawing/2014/main" id="{09CE0F64-2861-4BFB-88BE-3E581F026A89}"/>
                  </a:ext>
                </a:extLst>
              </p:cNvPr>
              <p:cNvSpPr/>
              <p:nvPr/>
            </p:nvSpPr>
            <p:spPr>
              <a:xfrm>
                <a:off x="1304107" y="3582414"/>
                <a:ext cx="812308" cy="3672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直接箭头连接符 237">
                <a:extLst>
                  <a:ext uri="{FF2B5EF4-FFF2-40B4-BE49-F238E27FC236}">
                    <a16:creationId xmlns:a16="http://schemas.microsoft.com/office/drawing/2014/main" id="{ABFCC19C-1080-4EE7-8863-3C63D81AE8E8}"/>
                  </a:ext>
                </a:extLst>
              </p:cNvPr>
              <p:cNvCxnSpPr/>
              <p:nvPr/>
            </p:nvCxnSpPr>
            <p:spPr>
              <a:xfrm>
                <a:off x="361904" y="3766024"/>
                <a:ext cx="9289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接箭头连接符 238">
                <a:extLst>
                  <a:ext uri="{FF2B5EF4-FFF2-40B4-BE49-F238E27FC236}">
                    <a16:creationId xmlns:a16="http://schemas.microsoft.com/office/drawing/2014/main" id="{85FECB82-0783-48B9-8D21-CF9934162F24}"/>
                  </a:ext>
                </a:extLst>
              </p:cNvPr>
              <p:cNvCxnSpPr>
                <a:endCxn id="236" idx="1"/>
              </p:cNvCxnSpPr>
              <p:nvPr/>
            </p:nvCxnSpPr>
            <p:spPr>
              <a:xfrm flipV="1">
                <a:off x="562846" y="3289314"/>
                <a:ext cx="506027" cy="47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接箭头连接符 239">
                <a:extLst>
                  <a:ext uri="{FF2B5EF4-FFF2-40B4-BE49-F238E27FC236}">
                    <a16:creationId xmlns:a16="http://schemas.microsoft.com/office/drawing/2014/main" id="{E669D515-70D2-4879-AC15-276FA338737B}"/>
                  </a:ext>
                </a:extLst>
              </p:cNvPr>
              <p:cNvCxnSpPr>
                <a:stCxn id="236" idx="3"/>
              </p:cNvCxnSpPr>
              <p:nvPr/>
            </p:nvCxnSpPr>
            <p:spPr>
              <a:xfrm>
                <a:off x="1752454" y="3289314"/>
                <a:ext cx="127817" cy="293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接箭头连接符 240">
                <a:extLst>
                  <a:ext uri="{FF2B5EF4-FFF2-40B4-BE49-F238E27FC236}">
                    <a16:creationId xmlns:a16="http://schemas.microsoft.com/office/drawing/2014/main" id="{34C5D1B0-4A64-442E-9805-B66EC1D9439D}"/>
                  </a:ext>
                </a:extLst>
              </p:cNvPr>
              <p:cNvCxnSpPr>
                <a:cxnSpLocks/>
                <a:stCxn id="237" idx="3"/>
              </p:cNvCxnSpPr>
              <p:nvPr/>
            </p:nvCxnSpPr>
            <p:spPr>
              <a:xfrm>
                <a:off x="2116415" y="3766024"/>
                <a:ext cx="446125" cy="5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2" name="文本框 241">
                <a:extLst>
                  <a:ext uri="{FF2B5EF4-FFF2-40B4-BE49-F238E27FC236}">
                    <a16:creationId xmlns:a16="http://schemas.microsoft.com/office/drawing/2014/main" id="{5FE70CAB-6567-4083-9B43-9266A1D63DDB}"/>
                  </a:ext>
                </a:extLst>
              </p:cNvPr>
              <p:cNvSpPr txBox="1"/>
              <p:nvPr/>
            </p:nvSpPr>
            <p:spPr>
              <a:xfrm>
                <a:off x="1170685" y="3176026"/>
                <a:ext cx="476412" cy="246221"/>
              </a:xfrm>
              <a:prstGeom prst="rect">
                <a:avLst/>
              </a:prstGeom>
              <a:noFill/>
            </p:spPr>
            <p:txBody>
              <a:bodyPr wrap="none" rtlCol="0">
                <a:spAutoFit/>
              </a:bodyPr>
              <a:lstStyle/>
              <a:p>
                <a:r>
                  <a:rPr lang="en-US" sz="1000" dirty="0"/>
                  <a:t>T-Net</a:t>
                </a:r>
              </a:p>
            </p:txBody>
          </p:sp>
          <p:sp>
            <p:nvSpPr>
              <p:cNvPr id="243" name="文本框 242">
                <a:extLst>
                  <a:ext uri="{FF2B5EF4-FFF2-40B4-BE49-F238E27FC236}">
                    <a16:creationId xmlns:a16="http://schemas.microsoft.com/office/drawing/2014/main" id="{88A55C9E-1D26-4098-ACB4-A1AF34B4C8F1}"/>
                  </a:ext>
                </a:extLst>
              </p:cNvPr>
              <p:cNvSpPr txBox="1"/>
              <p:nvPr/>
            </p:nvSpPr>
            <p:spPr>
              <a:xfrm>
                <a:off x="1447723" y="3571180"/>
                <a:ext cx="609462" cy="400110"/>
              </a:xfrm>
              <a:prstGeom prst="rect">
                <a:avLst/>
              </a:prstGeom>
              <a:noFill/>
            </p:spPr>
            <p:txBody>
              <a:bodyPr wrap="none" rtlCol="0">
                <a:spAutoFit/>
              </a:bodyPr>
              <a:lstStyle/>
              <a:p>
                <a:r>
                  <a:rPr lang="en-US" sz="1000" dirty="0"/>
                  <a:t>Matrix</a:t>
                </a:r>
              </a:p>
              <a:p>
                <a:r>
                  <a:rPr lang="en-US" sz="1000" dirty="0"/>
                  <a:t>multiply</a:t>
                </a:r>
              </a:p>
            </p:txBody>
          </p:sp>
          <p:sp>
            <p:nvSpPr>
              <p:cNvPr id="244" name="文本框 243">
                <a:extLst>
                  <a:ext uri="{FF2B5EF4-FFF2-40B4-BE49-F238E27FC236}">
                    <a16:creationId xmlns:a16="http://schemas.microsoft.com/office/drawing/2014/main" id="{B1A7FEA6-2B76-450A-8B87-9BC465394005}"/>
                  </a:ext>
                </a:extLst>
              </p:cNvPr>
              <p:cNvSpPr txBox="1"/>
              <p:nvPr/>
            </p:nvSpPr>
            <p:spPr>
              <a:xfrm>
                <a:off x="1766248" y="3158337"/>
                <a:ext cx="652743" cy="369332"/>
              </a:xfrm>
              <a:prstGeom prst="rect">
                <a:avLst/>
              </a:prstGeom>
              <a:noFill/>
            </p:spPr>
            <p:txBody>
              <a:bodyPr wrap="none" rtlCol="0">
                <a:spAutoFit/>
              </a:bodyPr>
              <a:lstStyle/>
              <a:p>
                <a:pPr algn="ctr"/>
                <a:r>
                  <a:rPr lang="en-US" sz="900" dirty="0"/>
                  <a:t>3 x 3</a:t>
                </a:r>
              </a:p>
              <a:p>
                <a:pPr algn="ctr"/>
                <a:r>
                  <a:rPr lang="en-US" sz="900" dirty="0"/>
                  <a:t>transform</a:t>
                </a:r>
              </a:p>
            </p:txBody>
          </p:sp>
          <p:sp>
            <p:nvSpPr>
              <p:cNvPr id="245" name="矩形 244">
                <a:extLst>
                  <a:ext uri="{FF2B5EF4-FFF2-40B4-BE49-F238E27FC236}">
                    <a16:creationId xmlns:a16="http://schemas.microsoft.com/office/drawing/2014/main" id="{800E2094-72A0-4290-93D1-4E7FCFF6B708}"/>
                  </a:ext>
                </a:extLst>
              </p:cNvPr>
              <p:cNvSpPr/>
              <p:nvPr/>
            </p:nvSpPr>
            <p:spPr>
              <a:xfrm>
                <a:off x="497150" y="3053918"/>
                <a:ext cx="1921841" cy="9608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组合 137">
              <a:extLst>
                <a:ext uri="{FF2B5EF4-FFF2-40B4-BE49-F238E27FC236}">
                  <a16:creationId xmlns:a16="http://schemas.microsoft.com/office/drawing/2014/main" id="{1C5EE9D8-8E55-44F3-B6F8-4E9F3204265E}"/>
                </a:ext>
              </a:extLst>
            </p:cNvPr>
            <p:cNvGrpSpPr/>
            <p:nvPr/>
          </p:nvGrpSpPr>
          <p:grpSpPr>
            <a:xfrm>
              <a:off x="2942481" y="3285914"/>
              <a:ext cx="2144424" cy="960851"/>
              <a:chOff x="361904" y="3053918"/>
              <a:chExt cx="2144424" cy="960851"/>
            </a:xfrm>
          </p:grpSpPr>
          <p:sp>
            <p:nvSpPr>
              <p:cNvPr id="226" name="矩形: 圆角 225">
                <a:extLst>
                  <a:ext uri="{FF2B5EF4-FFF2-40B4-BE49-F238E27FC236}">
                    <a16:creationId xmlns:a16="http://schemas.microsoft.com/office/drawing/2014/main" id="{48568A50-2A95-4176-8488-6376B9447049}"/>
                  </a:ext>
                </a:extLst>
              </p:cNvPr>
              <p:cNvSpPr/>
              <p:nvPr/>
            </p:nvSpPr>
            <p:spPr>
              <a:xfrm>
                <a:off x="1068873" y="3148381"/>
                <a:ext cx="683581" cy="2818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矩形: 圆角 226">
                <a:extLst>
                  <a:ext uri="{FF2B5EF4-FFF2-40B4-BE49-F238E27FC236}">
                    <a16:creationId xmlns:a16="http://schemas.microsoft.com/office/drawing/2014/main" id="{34516C63-2DA8-4BC5-96F1-4AA18A0B319C}"/>
                  </a:ext>
                </a:extLst>
              </p:cNvPr>
              <p:cNvSpPr/>
              <p:nvPr/>
            </p:nvSpPr>
            <p:spPr>
              <a:xfrm>
                <a:off x="1304107" y="3582414"/>
                <a:ext cx="812308" cy="3672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直接箭头连接符 227">
                <a:extLst>
                  <a:ext uri="{FF2B5EF4-FFF2-40B4-BE49-F238E27FC236}">
                    <a16:creationId xmlns:a16="http://schemas.microsoft.com/office/drawing/2014/main" id="{42500251-F1A3-42B1-A353-22C90C0031A3}"/>
                  </a:ext>
                </a:extLst>
              </p:cNvPr>
              <p:cNvCxnSpPr/>
              <p:nvPr/>
            </p:nvCxnSpPr>
            <p:spPr>
              <a:xfrm>
                <a:off x="361904" y="3766024"/>
                <a:ext cx="9289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228">
                <a:extLst>
                  <a:ext uri="{FF2B5EF4-FFF2-40B4-BE49-F238E27FC236}">
                    <a16:creationId xmlns:a16="http://schemas.microsoft.com/office/drawing/2014/main" id="{6EC53C9A-1065-4276-B198-771A622CE3BB}"/>
                  </a:ext>
                </a:extLst>
              </p:cNvPr>
              <p:cNvCxnSpPr>
                <a:endCxn id="226" idx="1"/>
              </p:cNvCxnSpPr>
              <p:nvPr/>
            </p:nvCxnSpPr>
            <p:spPr>
              <a:xfrm flipV="1">
                <a:off x="562846" y="3289314"/>
                <a:ext cx="506027" cy="47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直接箭头连接符 229">
                <a:extLst>
                  <a:ext uri="{FF2B5EF4-FFF2-40B4-BE49-F238E27FC236}">
                    <a16:creationId xmlns:a16="http://schemas.microsoft.com/office/drawing/2014/main" id="{B99DE3AE-5DE4-4EE4-962A-F0AB6597D2EE}"/>
                  </a:ext>
                </a:extLst>
              </p:cNvPr>
              <p:cNvCxnSpPr>
                <a:stCxn id="226" idx="3"/>
              </p:cNvCxnSpPr>
              <p:nvPr/>
            </p:nvCxnSpPr>
            <p:spPr>
              <a:xfrm>
                <a:off x="1752454" y="3289314"/>
                <a:ext cx="127817" cy="293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接箭头连接符 230">
                <a:extLst>
                  <a:ext uri="{FF2B5EF4-FFF2-40B4-BE49-F238E27FC236}">
                    <a16:creationId xmlns:a16="http://schemas.microsoft.com/office/drawing/2014/main" id="{F93DCC65-85EF-4E32-BD57-CEE1355A629A}"/>
                  </a:ext>
                </a:extLst>
              </p:cNvPr>
              <p:cNvCxnSpPr>
                <a:cxnSpLocks/>
                <a:stCxn id="227" idx="3"/>
              </p:cNvCxnSpPr>
              <p:nvPr/>
            </p:nvCxnSpPr>
            <p:spPr>
              <a:xfrm flipV="1">
                <a:off x="2116415" y="3761561"/>
                <a:ext cx="389913" cy="44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2" name="文本框 231">
                <a:extLst>
                  <a:ext uri="{FF2B5EF4-FFF2-40B4-BE49-F238E27FC236}">
                    <a16:creationId xmlns:a16="http://schemas.microsoft.com/office/drawing/2014/main" id="{7B838412-EEAF-40F4-AB86-0B5014AE3D18}"/>
                  </a:ext>
                </a:extLst>
              </p:cNvPr>
              <p:cNvSpPr txBox="1"/>
              <p:nvPr/>
            </p:nvSpPr>
            <p:spPr>
              <a:xfrm>
                <a:off x="1170685" y="3176026"/>
                <a:ext cx="476412" cy="246221"/>
              </a:xfrm>
              <a:prstGeom prst="rect">
                <a:avLst/>
              </a:prstGeom>
              <a:noFill/>
            </p:spPr>
            <p:txBody>
              <a:bodyPr wrap="none" rtlCol="0">
                <a:spAutoFit/>
              </a:bodyPr>
              <a:lstStyle/>
              <a:p>
                <a:r>
                  <a:rPr lang="en-US" sz="1000" dirty="0"/>
                  <a:t>T-Net</a:t>
                </a:r>
              </a:p>
            </p:txBody>
          </p:sp>
          <p:sp>
            <p:nvSpPr>
              <p:cNvPr id="233" name="文本框 232">
                <a:extLst>
                  <a:ext uri="{FF2B5EF4-FFF2-40B4-BE49-F238E27FC236}">
                    <a16:creationId xmlns:a16="http://schemas.microsoft.com/office/drawing/2014/main" id="{49641590-3502-47C4-B991-1831B4C70375}"/>
                  </a:ext>
                </a:extLst>
              </p:cNvPr>
              <p:cNvSpPr txBox="1"/>
              <p:nvPr/>
            </p:nvSpPr>
            <p:spPr>
              <a:xfrm>
                <a:off x="1447723" y="3571180"/>
                <a:ext cx="609462" cy="400110"/>
              </a:xfrm>
              <a:prstGeom prst="rect">
                <a:avLst/>
              </a:prstGeom>
              <a:noFill/>
            </p:spPr>
            <p:txBody>
              <a:bodyPr wrap="none" rtlCol="0">
                <a:spAutoFit/>
              </a:bodyPr>
              <a:lstStyle/>
              <a:p>
                <a:r>
                  <a:rPr lang="en-US" sz="1000" dirty="0"/>
                  <a:t>Matrix</a:t>
                </a:r>
              </a:p>
              <a:p>
                <a:r>
                  <a:rPr lang="en-US" sz="1000" dirty="0"/>
                  <a:t>multiply</a:t>
                </a:r>
              </a:p>
            </p:txBody>
          </p:sp>
          <p:sp>
            <p:nvSpPr>
              <p:cNvPr id="234" name="文本框 233">
                <a:extLst>
                  <a:ext uri="{FF2B5EF4-FFF2-40B4-BE49-F238E27FC236}">
                    <a16:creationId xmlns:a16="http://schemas.microsoft.com/office/drawing/2014/main" id="{AF2E61C6-6E93-46B0-8B2F-01E7E5F1C5C8}"/>
                  </a:ext>
                </a:extLst>
              </p:cNvPr>
              <p:cNvSpPr txBox="1"/>
              <p:nvPr/>
            </p:nvSpPr>
            <p:spPr>
              <a:xfrm>
                <a:off x="1766248" y="3158337"/>
                <a:ext cx="652743" cy="369332"/>
              </a:xfrm>
              <a:prstGeom prst="rect">
                <a:avLst/>
              </a:prstGeom>
              <a:noFill/>
            </p:spPr>
            <p:txBody>
              <a:bodyPr wrap="none" rtlCol="0">
                <a:spAutoFit/>
              </a:bodyPr>
              <a:lstStyle/>
              <a:p>
                <a:pPr algn="ctr"/>
                <a:r>
                  <a:rPr lang="en-US" sz="900" dirty="0"/>
                  <a:t>64 x 64</a:t>
                </a:r>
              </a:p>
              <a:p>
                <a:pPr algn="ctr"/>
                <a:r>
                  <a:rPr lang="en-US" sz="900" dirty="0"/>
                  <a:t>transform</a:t>
                </a:r>
              </a:p>
            </p:txBody>
          </p:sp>
          <p:sp>
            <p:nvSpPr>
              <p:cNvPr id="235" name="矩形 234">
                <a:extLst>
                  <a:ext uri="{FF2B5EF4-FFF2-40B4-BE49-F238E27FC236}">
                    <a16:creationId xmlns:a16="http://schemas.microsoft.com/office/drawing/2014/main" id="{8E3FCD82-E2E3-4DDF-9E42-A7144A0EF579}"/>
                  </a:ext>
                </a:extLst>
              </p:cNvPr>
              <p:cNvSpPr/>
              <p:nvPr/>
            </p:nvSpPr>
            <p:spPr>
              <a:xfrm>
                <a:off x="497150" y="3053918"/>
                <a:ext cx="1921841" cy="9608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组合 138">
              <a:extLst>
                <a:ext uri="{FF2B5EF4-FFF2-40B4-BE49-F238E27FC236}">
                  <a16:creationId xmlns:a16="http://schemas.microsoft.com/office/drawing/2014/main" id="{07C96FCF-64D0-4771-BADF-00171762919E}"/>
                </a:ext>
              </a:extLst>
            </p:cNvPr>
            <p:cNvGrpSpPr/>
            <p:nvPr/>
          </p:nvGrpSpPr>
          <p:grpSpPr>
            <a:xfrm>
              <a:off x="232659" y="1793655"/>
              <a:ext cx="10263056" cy="1321498"/>
              <a:chOff x="216320" y="1802109"/>
              <a:chExt cx="10263056" cy="1321498"/>
            </a:xfrm>
          </p:grpSpPr>
          <p:sp>
            <p:nvSpPr>
              <p:cNvPr id="177" name="矩形: 圆角 176">
                <a:extLst>
                  <a:ext uri="{FF2B5EF4-FFF2-40B4-BE49-F238E27FC236}">
                    <a16:creationId xmlns:a16="http://schemas.microsoft.com/office/drawing/2014/main" id="{B9B318D1-F636-4AC5-9D9B-613FCFFC78E7}"/>
                  </a:ext>
                </a:extLst>
              </p:cNvPr>
              <p:cNvSpPr/>
              <p:nvPr/>
            </p:nvSpPr>
            <p:spPr>
              <a:xfrm>
                <a:off x="216320" y="1802109"/>
                <a:ext cx="10195708" cy="1289551"/>
              </a:xfrm>
              <a:prstGeom prst="roundRect">
                <a:avLst/>
              </a:prstGeom>
              <a:solidFill>
                <a:schemeClr val="accent1">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FAF32636-CD3E-4514-B449-5D3BE554B53F}"/>
                      </a:ext>
                    </a:extLst>
                  </p:cNvPr>
                  <p:cNvSpPr txBox="1"/>
                  <p:nvPr/>
                </p:nvSpPr>
                <p:spPr>
                  <a:xfrm rot="10800000">
                    <a:off x="598048" y="2039085"/>
                    <a:ext cx="338554" cy="765521"/>
                  </a:xfrm>
                  <a:prstGeom prst="rect">
                    <a:avLst/>
                  </a:prstGeom>
                  <a:noFill/>
                  <a:ln>
                    <a:solidFill>
                      <a:schemeClr val="tx1"/>
                    </a:solid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×3</m:t>
                          </m:r>
                        </m:oMath>
                      </m:oMathPara>
                    </a14:m>
                    <a:endParaRPr lang="en-US" sz="1000" dirty="0"/>
                  </a:p>
                </p:txBody>
              </p:sp>
            </mc:Choice>
            <mc:Fallback xmlns="">
              <p:sp>
                <p:nvSpPr>
                  <p:cNvPr id="2" name="文本框 1">
                    <a:extLst>
                      <a:ext uri="{FF2B5EF4-FFF2-40B4-BE49-F238E27FC236}">
                        <a16:creationId xmlns:a16="http://schemas.microsoft.com/office/drawing/2014/main" id="{69987DA5-4C07-43E6-AAD6-C7B25A1B7232}"/>
                      </a:ext>
                    </a:extLst>
                  </p:cNvPr>
                  <p:cNvSpPr txBox="1">
                    <a:spLocks noRot="1" noChangeAspect="1" noMove="1" noResize="1" noEditPoints="1" noAdjustHandles="1" noChangeArrowheads="1" noChangeShapeType="1" noTextEdit="1"/>
                  </p:cNvSpPr>
                  <p:nvPr/>
                </p:nvSpPr>
                <p:spPr>
                  <a:xfrm rot="10800000">
                    <a:off x="598048" y="2039085"/>
                    <a:ext cx="338554" cy="765521"/>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179" name="矩形 178">
                <a:extLst>
                  <a:ext uri="{FF2B5EF4-FFF2-40B4-BE49-F238E27FC236}">
                    <a16:creationId xmlns:a16="http://schemas.microsoft.com/office/drawing/2014/main" id="{D0E8DAB3-F10B-4694-86D5-D84BFB7824A5}"/>
                  </a:ext>
                </a:extLst>
              </p:cNvPr>
              <p:cNvSpPr/>
              <p:nvPr/>
            </p:nvSpPr>
            <p:spPr>
              <a:xfrm>
                <a:off x="1197894" y="2181778"/>
                <a:ext cx="582078" cy="48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0" name="文本框 179">
                    <a:extLst>
                      <a:ext uri="{FF2B5EF4-FFF2-40B4-BE49-F238E27FC236}">
                        <a16:creationId xmlns:a16="http://schemas.microsoft.com/office/drawing/2014/main" id="{9F50A224-E86C-45A1-BBF8-4531A9AEAA54}"/>
                      </a:ext>
                    </a:extLst>
                  </p:cNvPr>
                  <p:cNvSpPr txBox="1"/>
                  <p:nvPr/>
                </p:nvSpPr>
                <p:spPr>
                  <a:xfrm rot="10800000">
                    <a:off x="2158481" y="2039084"/>
                    <a:ext cx="338554" cy="765521"/>
                  </a:xfrm>
                  <a:prstGeom prst="rect">
                    <a:avLst/>
                  </a:prstGeom>
                  <a:noFill/>
                  <a:ln>
                    <a:solidFill>
                      <a:schemeClr val="tx1"/>
                    </a:solid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×3</m:t>
                          </m:r>
                        </m:oMath>
                      </m:oMathPara>
                    </a14:m>
                    <a:endParaRPr lang="en-US" sz="1000" dirty="0"/>
                  </a:p>
                </p:txBody>
              </p:sp>
            </mc:Choice>
            <mc:Fallback xmlns="">
              <p:sp>
                <p:nvSpPr>
                  <p:cNvPr id="5" name="文本框 4">
                    <a:extLst>
                      <a:ext uri="{FF2B5EF4-FFF2-40B4-BE49-F238E27FC236}">
                        <a16:creationId xmlns:a16="http://schemas.microsoft.com/office/drawing/2014/main" id="{5CB126EB-44B0-4F36-B083-16AE56C135D9}"/>
                      </a:ext>
                    </a:extLst>
                  </p:cNvPr>
                  <p:cNvSpPr txBox="1">
                    <a:spLocks noRot="1" noChangeAspect="1" noMove="1" noResize="1" noEditPoints="1" noAdjustHandles="1" noChangeArrowheads="1" noChangeShapeType="1" noTextEdit="1"/>
                  </p:cNvSpPr>
                  <p:nvPr/>
                </p:nvSpPr>
                <p:spPr>
                  <a:xfrm rot="10800000">
                    <a:off x="2158481" y="2039084"/>
                    <a:ext cx="338554" cy="765521"/>
                  </a:xfrm>
                  <a:prstGeom prst="rect">
                    <a:avLst/>
                  </a:prstGeom>
                  <a:blipFill>
                    <a:blip r:embed="rId8"/>
                    <a:stretch>
                      <a:fillRect/>
                    </a:stretch>
                  </a:blipFill>
                  <a:ln>
                    <a:solidFill>
                      <a:schemeClr val="tx1"/>
                    </a:solidFill>
                  </a:ln>
                </p:spPr>
                <p:txBody>
                  <a:bodyPr/>
                  <a:lstStyle/>
                  <a:p>
                    <a:r>
                      <a:rPr lang="en-US">
                        <a:noFill/>
                      </a:rPr>
                      <a:t> </a:t>
                    </a:r>
                  </a:p>
                </p:txBody>
              </p:sp>
            </mc:Fallback>
          </mc:AlternateContent>
          <p:sp>
            <p:nvSpPr>
              <p:cNvPr id="181" name="矩形: 圆角 180">
                <a:extLst>
                  <a:ext uri="{FF2B5EF4-FFF2-40B4-BE49-F238E27FC236}">
                    <a16:creationId xmlns:a16="http://schemas.microsoft.com/office/drawing/2014/main" id="{6BAE1CBB-1DAB-4C82-BE7C-656150D9343C}"/>
                  </a:ext>
                </a:extLst>
              </p:cNvPr>
              <p:cNvSpPr/>
              <p:nvPr/>
            </p:nvSpPr>
            <p:spPr>
              <a:xfrm>
                <a:off x="2813607" y="2039085"/>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矩形: 圆角 181">
                <a:extLst>
                  <a:ext uri="{FF2B5EF4-FFF2-40B4-BE49-F238E27FC236}">
                    <a16:creationId xmlns:a16="http://schemas.microsoft.com/office/drawing/2014/main" id="{1EFFD457-3815-4106-82BD-8889EE4C8895}"/>
                  </a:ext>
                </a:extLst>
              </p:cNvPr>
              <p:cNvSpPr/>
              <p:nvPr/>
            </p:nvSpPr>
            <p:spPr>
              <a:xfrm>
                <a:off x="2813607" y="2219417"/>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矩形: 圆角 182">
                <a:extLst>
                  <a:ext uri="{FF2B5EF4-FFF2-40B4-BE49-F238E27FC236}">
                    <a16:creationId xmlns:a16="http://schemas.microsoft.com/office/drawing/2014/main" id="{8220D488-E328-4225-AFED-369363F5A397}"/>
                  </a:ext>
                </a:extLst>
              </p:cNvPr>
              <p:cNvSpPr/>
              <p:nvPr/>
            </p:nvSpPr>
            <p:spPr>
              <a:xfrm>
                <a:off x="2813607" y="2624274"/>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E78CF829-6D30-4F74-9F66-FD0DB88AF05D}"/>
                      </a:ext>
                    </a:extLst>
                  </p:cNvPr>
                  <p:cNvSpPr txBox="1"/>
                  <p:nvPr/>
                </p:nvSpPr>
                <p:spPr>
                  <a:xfrm rot="10800000">
                    <a:off x="3909111" y="2028369"/>
                    <a:ext cx="338554" cy="765521"/>
                  </a:xfrm>
                  <a:prstGeom prst="rect">
                    <a:avLst/>
                  </a:prstGeom>
                  <a:noFill/>
                  <a:ln>
                    <a:solidFill>
                      <a:schemeClr val="tx1"/>
                    </a:solid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×64</m:t>
                          </m:r>
                        </m:oMath>
                      </m:oMathPara>
                    </a14:m>
                    <a:endParaRPr lang="en-US" sz="1000" dirty="0"/>
                  </a:p>
                </p:txBody>
              </p:sp>
            </mc:Choice>
            <mc:Fallback xmlns="">
              <p:sp>
                <p:nvSpPr>
                  <p:cNvPr id="9" name="文本框 8">
                    <a:extLst>
                      <a:ext uri="{FF2B5EF4-FFF2-40B4-BE49-F238E27FC236}">
                        <a16:creationId xmlns:a16="http://schemas.microsoft.com/office/drawing/2014/main" id="{0194DEF7-9F17-49A3-AAC6-11E1953872C3}"/>
                      </a:ext>
                    </a:extLst>
                  </p:cNvPr>
                  <p:cNvSpPr txBox="1">
                    <a:spLocks noRot="1" noChangeAspect="1" noMove="1" noResize="1" noEditPoints="1" noAdjustHandles="1" noChangeArrowheads="1" noChangeShapeType="1" noTextEdit="1"/>
                  </p:cNvSpPr>
                  <p:nvPr/>
                </p:nvSpPr>
                <p:spPr>
                  <a:xfrm rot="10800000">
                    <a:off x="3909111" y="2028369"/>
                    <a:ext cx="338554" cy="765521"/>
                  </a:xfrm>
                  <a:prstGeom prst="rect">
                    <a:avLst/>
                  </a:prstGeom>
                  <a:blipFill>
                    <a:blip r:embed="rId9"/>
                    <a:stretch>
                      <a:fillRect/>
                    </a:stretch>
                  </a:blipFill>
                  <a:ln>
                    <a:solidFill>
                      <a:schemeClr val="tx1"/>
                    </a:solidFill>
                  </a:ln>
                </p:spPr>
                <p:txBody>
                  <a:bodyPr/>
                  <a:lstStyle/>
                  <a:p>
                    <a:r>
                      <a:rPr lang="en-US">
                        <a:noFill/>
                      </a:rPr>
                      <a:t> </a:t>
                    </a:r>
                  </a:p>
                </p:txBody>
              </p:sp>
            </mc:Fallback>
          </mc:AlternateContent>
          <p:sp>
            <p:nvSpPr>
              <p:cNvPr id="185" name="矩形 184">
                <a:extLst>
                  <a:ext uri="{FF2B5EF4-FFF2-40B4-BE49-F238E27FC236}">
                    <a16:creationId xmlns:a16="http://schemas.microsoft.com/office/drawing/2014/main" id="{763802BB-32CE-4751-AA79-A4D803067F29}"/>
                  </a:ext>
                </a:extLst>
              </p:cNvPr>
              <p:cNvSpPr/>
              <p:nvPr/>
            </p:nvSpPr>
            <p:spPr>
              <a:xfrm>
                <a:off x="4547765" y="2181779"/>
                <a:ext cx="609450" cy="4801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453AF353-127B-4C49-A2B2-6D908B870409}"/>
                      </a:ext>
                    </a:extLst>
                  </p:cNvPr>
                  <p:cNvSpPr txBox="1"/>
                  <p:nvPr/>
                </p:nvSpPr>
                <p:spPr>
                  <a:xfrm rot="10800000">
                    <a:off x="5428679" y="2045334"/>
                    <a:ext cx="338554" cy="765521"/>
                  </a:xfrm>
                  <a:prstGeom prst="rect">
                    <a:avLst/>
                  </a:prstGeom>
                  <a:noFill/>
                  <a:ln>
                    <a:solidFill>
                      <a:schemeClr val="tx1"/>
                    </a:solid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×64</m:t>
                          </m:r>
                        </m:oMath>
                      </m:oMathPara>
                    </a14:m>
                    <a:endParaRPr lang="en-US" sz="1000" dirty="0"/>
                  </a:p>
                </p:txBody>
              </p:sp>
            </mc:Choice>
            <mc:Fallback xmlns="">
              <p:sp>
                <p:nvSpPr>
                  <p:cNvPr id="11" name="文本框 10">
                    <a:extLst>
                      <a:ext uri="{FF2B5EF4-FFF2-40B4-BE49-F238E27FC236}">
                        <a16:creationId xmlns:a16="http://schemas.microsoft.com/office/drawing/2014/main" id="{F7A9830D-ED62-4C4F-A60E-83F55605EA4A}"/>
                      </a:ext>
                    </a:extLst>
                  </p:cNvPr>
                  <p:cNvSpPr txBox="1">
                    <a:spLocks noRot="1" noChangeAspect="1" noMove="1" noResize="1" noEditPoints="1" noAdjustHandles="1" noChangeArrowheads="1" noChangeShapeType="1" noTextEdit="1"/>
                  </p:cNvSpPr>
                  <p:nvPr/>
                </p:nvSpPr>
                <p:spPr>
                  <a:xfrm rot="10800000">
                    <a:off x="5428679" y="2045334"/>
                    <a:ext cx="338554" cy="765521"/>
                  </a:xfrm>
                  <a:prstGeom prst="rect">
                    <a:avLst/>
                  </a:prstGeom>
                  <a:blipFill>
                    <a:blip r:embed="rId10"/>
                    <a:stretch>
                      <a:fillRect/>
                    </a:stretch>
                  </a:blipFill>
                  <a:ln>
                    <a:solidFill>
                      <a:schemeClr val="tx1"/>
                    </a:solidFill>
                  </a:ln>
                </p:spPr>
                <p:txBody>
                  <a:bodyPr/>
                  <a:lstStyle/>
                  <a:p>
                    <a:r>
                      <a:rPr lang="en-US">
                        <a:noFill/>
                      </a:rPr>
                      <a:t> </a:t>
                    </a:r>
                  </a:p>
                </p:txBody>
              </p:sp>
            </mc:Fallback>
          </mc:AlternateContent>
          <p:sp>
            <p:nvSpPr>
              <p:cNvPr id="187" name="矩形: 圆角 186">
                <a:extLst>
                  <a:ext uri="{FF2B5EF4-FFF2-40B4-BE49-F238E27FC236}">
                    <a16:creationId xmlns:a16="http://schemas.microsoft.com/office/drawing/2014/main" id="{3683F795-4B9E-4BB0-ABFA-6C89E54C82BA}"/>
                  </a:ext>
                </a:extLst>
              </p:cNvPr>
              <p:cNvSpPr/>
              <p:nvPr/>
            </p:nvSpPr>
            <p:spPr>
              <a:xfrm>
                <a:off x="6093678" y="2047963"/>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矩形: 圆角 187">
                <a:extLst>
                  <a:ext uri="{FF2B5EF4-FFF2-40B4-BE49-F238E27FC236}">
                    <a16:creationId xmlns:a16="http://schemas.microsoft.com/office/drawing/2014/main" id="{079DB074-B763-4362-86C3-48AC4D3669CD}"/>
                  </a:ext>
                </a:extLst>
              </p:cNvPr>
              <p:cNvSpPr/>
              <p:nvPr/>
            </p:nvSpPr>
            <p:spPr>
              <a:xfrm>
                <a:off x="6093678" y="2228295"/>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矩形: 圆角 188">
                <a:extLst>
                  <a:ext uri="{FF2B5EF4-FFF2-40B4-BE49-F238E27FC236}">
                    <a16:creationId xmlns:a16="http://schemas.microsoft.com/office/drawing/2014/main" id="{A2AB8267-E5DD-4EAD-B089-B864CB41D318}"/>
                  </a:ext>
                </a:extLst>
              </p:cNvPr>
              <p:cNvSpPr/>
              <p:nvPr/>
            </p:nvSpPr>
            <p:spPr>
              <a:xfrm>
                <a:off x="6093678" y="2633152"/>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矩形 189">
                <a:extLst>
                  <a:ext uri="{FF2B5EF4-FFF2-40B4-BE49-F238E27FC236}">
                    <a16:creationId xmlns:a16="http://schemas.microsoft.com/office/drawing/2014/main" id="{A0FDEB8D-F0B9-47AF-A44E-C00841A433C2}"/>
                  </a:ext>
                </a:extLst>
              </p:cNvPr>
              <p:cNvSpPr/>
              <p:nvPr/>
            </p:nvSpPr>
            <p:spPr>
              <a:xfrm>
                <a:off x="7183819" y="2039084"/>
                <a:ext cx="852256" cy="765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等腰三角形 190">
                <a:extLst>
                  <a:ext uri="{FF2B5EF4-FFF2-40B4-BE49-F238E27FC236}">
                    <a16:creationId xmlns:a16="http://schemas.microsoft.com/office/drawing/2014/main" id="{5A45F4C6-6F2A-4F28-837B-9400F5158F2C}"/>
                  </a:ext>
                </a:extLst>
              </p:cNvPr>
              <p:cNvSpPr/>
              <p:nvPr/>
            </p:nvSpPr>
            <p:spPr>
              <a:xfrm rot="5400000">
                <a:off x="7788989" y="2357882"/>
                <a:ext cx="765522" cy="1279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矩形 191">
                <a:extLst>
                  <a:ext uri="{FF2B5EF4-FFF2-40B4-BE49-F238E27FC236}">
                    <a16:creationId xmlns:a16="http://schemas.microsoft.com/office/drawing/2014/main" id="{8C773F90-E1FE-4292-84BB-21825173BD86}"/>
                  </a:ext>
                </a:extLst>
              </p:cNvPr>
              <p:cNvSpPr/>
              <p:nvPr/>
            </p:nvSpPr>
            <p:spPr>
              <a:xfrm>
                <a:off x="8307425" y="2377035"/>
                <a:ext cx="834501" cy="112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矩形: 圆角 192">
                <a:extLst>
                  <a:ext uri="{FF2B5EF4-FFF2-40B4-BE49-F238E27FC236}">
                    <a16:creationId xmlns:a16="http://schemas.microsoft.com/office/drawing/2014/main" id="{FD189F42-4E89-4D20-B745-5DBB392D434A}"/>
                  </a:ext>
                </a:extLst>
              </p:cNvPr>
              <p:cNvSpPr/>
              <p:nvPr/>
            </p:nvSpPr>
            <p:spPr>
              <a:xfrm>
                <a:off x="9512156" y="2280444"/>
                <a:ext cx="514541" cy="2613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矩形 193">
                <a:extLst>
                  <a:ext uri="{FF2B5EF4-FFF2-40B4-BE49-F238E27FC236}">
                    <a16:creationId xmlns:a16="http://schemas.microsoft.com/office/drawing/2014/main" id="{43EB63C8-3788-4F4E-BD76-09924C392A5C}"/>
                  </a:ext>
                </a:extLst>
              </p:cNvPr>
              <p:cNvSpPr/>
              <p:nvPr/>
            </p:nvSpPr>
            <p:spPr>
              <a:xfrm>
                <a:off x="9518979" y="2703725"/>
                <a:ext cx="514541" cy="18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文本框 194">
                <a:extLst>
                  <a:ext uri="{FF2B5EF4-FFF2-40B4-BE49-F238E27FC236}">
                    <a16:creationId xmlns:a16="http://schemas.microsoft.com/office/drawing/2014/main" id="{AC151000-CC6B-4253-9967-649CF89DF386}"/>
                  </a:ext>
                </a:extLst>
              </p:cNvPr>
              <p:cNvSpPr txBox="1"/>
              <p:nvPr/>
            </p:nvSpPr>
            <p:spPr>
              <a:xfrm>
                <a:off x="1019734" y="1945329"/>
                <a:ext cx="928459" cy="230832"/>
              </a:xfrm>
              <a:prstGeom prst="rect">
                <a:avLst/>
              </a:prstGeom>
              <a:noFill/>
            </p:spPr>
            <p:txBody>
              <a:bodyPr wrap="none" rtlCol="0">
                <a:spAutoFit/>
              </a:bodyPr>
              <a:lstStyle/>
              <a:p>
                <a:r>
                  <a:rPr lang="en-US" sz="900" dirty="0"/>
                  <a:t>Input transform</a:t>
                </a:r>
              </a:p>
            </p:txBody>
          </p:sp>
          <p:sp>
            <p:nvSpPr>
              <p:cNvPr id="196" name="文本框 195">
                <a:extLst>
                  <a:ext uri="{FF2B5EF4-FFF2-40B4-BE49-F238E27FC236}">
                    <a16:creationId xmlns:a16="http://schemas.microsoft.com/office/drawing/2014/main" id="{51A09893-C767-4C04-AB5A-FBC83D4D65A0}"/>
                  </a:ext>
                </a:extLst>
              </p:cNvPr>
              <p:cNvSpPr txBox="1"/>
              <p:nvPr/>
            </p:nvSpPr>
            <p:spPr>
              <a:xfrm>
                <a:off x="4357188" y="1956184"/>
                <a:ext cx="1023037" cy="230832"/>
              </a:xfrm>
              <a:prstGeom prst="rect">
                <a:avLst/>
              </a:prstGeom>
              <a:noFill/>
            </p:spPr>
            <p:txBody>
              <a:bodyPr wrap="none" rtlCol="0">
                <a:spAutoFit/>
              </a:bodyPr>
              <a:lstStyle/>
              <a:p>
                <a:r>
                  <a:rPr lang="en-US" sz="900" dirty="0"/>
                  <a:t>feature transform</a:t>
                </a:r>
              </a:p>
            </p:txBody>
          </p:sp>
          <p:sp>
            <p:nvSpPr>
              <p:cNvPr id="197" name="文本框 196">
                <a:extLst>
                  <a:ext uri="{FF2B5EF4-FFF2-40B4-BE49-F238E27FC236}">
                    <a16:creationId xmlns:a16="http://schemas.microsoft.com/office/drawing/2014/main" id="{37FB6976-A382-4A2E-AE48-AFCCBB82ED1E}"/>
                  </a:ext>
                </a:extLst>
              </p:cNvPr>
              <p:cNvSpPr txBox="1"/>
              <p:nvPr/>
            </p:nvSpPr>
            <p:spPr>
              <a:xfrm>
                <a:off x="2821931" y="1802109"/>
                <a:ext cx="793807" cy="230832"/>
              </a:xfrm>
              <a:prstGeom prst="rect">
                <a:avLst/>
              </a:prstGeom>
              <a:noFill/>
            </p:spPr>
            <p:txBody>
              <a:bodyPr wrap="none" rtlCol="0">
                <a:spAutoFit/>
              </a:bodyPr>
              <a:lstStyle/>
              <a:p>
                <a:r>
                  <a:rPr lang="en-US" sz="900" dirty="0"/>
                  <a:t>mlp (64 x 64)</a:t>
                </a:r>
              </a:p>
            </p:txBody>
          </p:sp>
          <p:sp>
            <p:nvSpPr>
              <p:cNvPr id="198" name="文本框 197">
                <a:extLst>
                  <a:ext uri="{FF2B5EF4-FFF2-40B4-BE49-F238E27FC236}">
                    <a16:creationId xmlns:a16="http://schemas.microsoft.com/office/drawing/2014/main" id="{B9C3B213-09FE-47BA-93FA-138FCCF9CB5C}"/>
                  </a:ext>
                </a:extLst>
              </p:cNvPr>
              <p:cNvSpPr txBox="1"/>
              <p:nvPr/>
            </p:nvSpPr>
            <p:spPr>
              <a:xfrm>
                <a:off x="5939955" y="1814502"/>
                <a:ext cx="1183337" cy="230832"/>
              </a:xfrm>
              <a:prstGeom prst="rect">
                <a:avLst/>
              </a:prstGeom>
              <a:noFill/>
            </p:spPr>
            <p:txBody>
              <a:bodyPr wrap="none" rtlCol="0">
                <a:spAutoFit/>
              </a:bodyPr>
              <a:lstStyle/>
              <a:p>
                <a:r>
                  <a:rPr lang="en-US" sz="900" dirty="0"/>
                  <a:t>mlp (64 x 128 x 1024)</a:t>
                </a:r>
              </a:p>
            </p:txBody>
          </p:sp>
          <p:sp>
            <p:nvSpPr>
              <p:cNvPr id="199" name="文本框 198">
                <a:extLst>
                  <a:ext uri="{FF2B5EF4-FFF2-40B4-BE49-F238E27FC236}">
                    <a16:creationId xmlns:a16="http://schemas.microsoft.com/office/drawing/2014/main" id="{8A340D82-EC2D-4982-9F0C-120B65EAC361}"/>
                  </a:ext>
                </a:extLst>
              </p:cNvPr>
              <p:cNvSpPr txBox="1"/>
              <p:nvPr/>
            </p:nvSpPr>
            <p:spPr>
              <a:xfrm>
                <a:off x="2947604" y="2404313"/>
                <a:ext cx="503664" cy="230832"/>
              </a:xfrm>
              <a:prstGeom prst="rect">
                <a:avLst/>
              </a:prstGeom>
              <a:noFill/>
            </p:spPr>
            <p:txBody>
              <a:bodyPr wrap="none" rtlCol="0">
                <a:spAutoFit/>
              </a:bodyPr>
              <a:lstStyle/>
              <a:p>
                <a:r>
                  <a:rPr lang="en-US" sz="900" dirty="0"/>
                  <a:t>shared</a:t>
                </a:r>
              </a:p>
            </p:txBody>
          </p:sp>
          <p:sp>
            <p:nvSpPr>
              <p:cNvPr id="200" name="文本框 199">
                <a:extLst>
                  <a:ext uri="{FF2B5EF4-FFF2-40B4-BE49-F238E27FC236}">
                    <a16:creationId xmlns:a16="http://schemas.microsoft.com/office/drawing/2014/main" id="{82F9D9D0-6536-4EA7-A8B0-130453591853}"/>
                  </a:ext>
                </a:extLst>
              </p:cNvPr>
              <p:cNvSpPr txBox="1"/>
              <p:nvPr/>
            </p:nvSpPr>
            <p:spPr>
              <a:xfrm>
                <a:off x="6238495" y="2402378"/>
                <a:ext cx="503664" cy="230832"/>
              </a:xfrm>
              <a:prstGeom prst="rect">
                <a:avLst/>
              </a:prstGeom>
              <a:noFill/>
            </p:spPr>
            <p:txBody>
              <a:bodyPr wrap="none" rtlCol="0">
                <a:spAutoFit/>
              </a:bodyPr>
              <a:lstStyle/>
              <a:p>
                <a:r>
                  <a:rPr lang="en-US" sz="900" dirty="0"/>
                  <a:t>shared</a:t>
                </a:r>
              </a:p>
            </p:txBody>
          </p:sp>
          <p:sp>
            <p:nvSpPr>
              <p:cNvPr id="201" name="文本框 200">
                <a:extLst>
                  <a:ext uri="{FF2B5EF4-FFF2-40B4-BE49-F238E27FC236}">
                    <a16:creationId xmlns:a16="http://schemas.microsoft.com/office/drawing/2014/main" id="{418E8932-0CEE-433F-960E-D596D53214C1}"/>
                  </a:ext>
                </a:extLst>
              </p:cNvPr>
              <p:cNvSpPr txBox="1"/>
              <p:nvPr/>
            </p:nvSpPr>
            <p:spPr>
              <a:xfrm>
                <a:off x="9375178" y="1920242"/>
                <a:ext cx="763351" cy="369332"/>
              </a:xfrm>
              <a:prstGeom prst="rect">
                <a:avLst/>
              </a:prstGeom>
              <a:noFill/>
            </p:spPr>
            <p:txBody>
              <a:bodyPr wrap="none" rtlCol="0">
                <a:spAutoFit/>
              </a:bodyPr>
              <a:lstStyle/>
              <a:p>
                <a:pPr algn="ctr"/>
                <a:r>
                  <a:rPr lang="en-US" sz="900" dirty="0"/>
                  <a:t>Mlp</a:t>
                </a:r>
              </a:p>
              <a:p>
                <a:pPr algn="ctr"/>
                <a:r>
                  <a:rPr lang="en-US" sz="900" dirty="0"/>
                  <a:t>(512, 256, 1)</a:t>
                </a:r>
              </a:p>
            </p:txBody>
          </p:sp>
          <p:cxnSp>
            <p:nvCxnSpPr>
              <p:cNvPr id="202" name="直接箭头连接符 201">
                <a:extLst>
                  <a:ext uri="{FF2B5EF4-FFF2-40B4-BE49-F238E27FC236}">
                    <a16:creationId xmlns:a16="http://schemas.microsoft.com/office/drawing/2014/main" id="{FE4B745E-E9A1-4F37-B054-5B67D662DB6A}"/>
                  </a:ext>
                </a:extLst>
              </p:cNvPr>
              <p:cNvCxnSpPr>
                <a:stCxn id="178" idx="1"/>
                <a:endCxn id="179" idx="1"/>
              </p:cNvCxnSpPr>
              <p:nvPr/>
            </p:nvCxnSpPr>
            <p:spPr>
              <a:xfrm flipV="1">
                <a:off x="936602" y="2421844"/>
                <a:ext cx="2612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48F09BD1-F638-4021-A154-75BCDEC2C746}"/>
                  </a:ext>
                </a:extLst>
              </p:cNvPr>
              <p:cNvCxnSpPr>
                <a:cxnSpLocks/>
              </p:cNvCxnSpPr>
              <p:nvPr/>
            </p:nvCxnSpPr>
            <p:spPr>
              <a:xfrm>
                <a:off x="1779972" y="2421844"/>
                <a:ext cx="3802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54BE9C91-A1E6-4906-BF40-E893928E4465}"/>
                  </a:ext>
                </a:extLst>
              </p:cNvPr>
              <p:cNvCxnSpPr>
                <a:cxnSpLocks/>
              </p:cNvCxnSpPr>
              <p:nvPr/>
            </p:nvCxnSpPr>
            <p:spPr>
              <a:xfrm>
                <a:off x="2497035" y="2129251"/>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直接箭头连接符 204">
                <a:extLst>
                  <a:ext uri="{FF2B5EF4-FFF2-40B4-BE49-F238E27FC236}">
                    <a16:creationId xmlns:a16="http://schemas.microsoft.com/office/drawing/2014/main" id="{87D04667-2A5D-44B4-B472-E6BF0E8D9942}"/>
                  </a:ext>
                </a:extLst>
              </p:cNvPr>
              <p:cNvCxnSpPr>
                <a:cxnSpLocks/>
              </p:cNvCxnSpPr>
              <p:nvPr/>
            </p:nvCxnSpPr>
            <p:spPr>
              <a:xfrm>
                <a:off x="2497035" y="2309583"/>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直接箭头连接符 205">
                <a:extLst>
                  <a:ext uri="{FF2B5EF4-FFF2-40B4-BE49-F238E27FC236}">
                    <a16:creationId xmlns:a16="http://schemas.microsoft.com/office/drawing/2014/main" id="{7516A628-1CCB-4A1C-916F-2F869A2FFC79}"/>
                  </a:ext>
                </a:extLst>
              </p:cNvPr>
              <p:cNvCxnSpPr>
                <a:cxnSpLocks/>
              </p:cNvCxnSpPr>
              <p:nvPr/>
            </p:nvCxnSpPr>
            <p:spPr>
              <a:xfrm>
                <a:off x="2497034" y="2714440"/>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接箭头连接符 206">
                <a:extLst>
                  <a:ext uri="{FF2B5EF4-FFF2-40B4-BE49-F238E27FC236}">
                    <a16:creationId xmlns:a16="http://schemas.microsoft.com/office/drawing/2014/main" id="{98E18660-F5F6-4ED7-BC60-BB127DAB5CBE}"/>
                  </a:ext>
                </a:extLst>
              </p:cNvPr>
              <p:cNvCxnSpPr>
                <a:cxnSpLocks/>
              </p:cNvCxnSpPr>
              <p:nvPr/>
            </p:nvCxnSpPr>
            <p:spPr>
              <a:xfrm>
                <a:off x="3590697" y="2133789"/>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a:extLst>
                  <a:ext uri="{FF2B5EF4-FFF2-40B4-BE49-F238E27FC236}">
                    <a16:creationId xmlns:a16="http://schemas.microsoft.com/office/drawing/2014/main" id="{C93DAC4A-850A-468A-AE2D-8D20778B8373}"/>
                  </a:ext>
                </a:extLst>
              </p:cNvPr>
              <p:cNvCxnSpPr>
                <a:cxnSpLocks/>
              </p:cNvCxnSpPr>
              <p:nvPr/>
            </p:nvCxnSpPr>
            <p:spPr>
              <a:xfrm>
                <a:off x="3581819" y="2309583"/>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a:extLst>
                  <a:ext uri="{FF2B5EF4-FFF2-40B4-BE49-F238E27FC236}">
                    <a16:creationId xmlns:a16="http://schemas.microsoft.com/office/drawing/2014/main" id="{59347E8D-1010-4A31-A78A-99B6816A600A}"/>
                  </a:ext>
                </a:extLst>
              </p:cNvPr>
              <p:cNvCxnSpPr>
                <a:cxnSpLocks/>
              </p:cNvCxnSpPr>
              <p:nvPr/>
            </p:nvCxnSpPr>
            <p:spPr>
              <a:xfrm>
                <a:off x="3590697" y="2714440"/>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a:extLst>
                  <a:ext uri="{FF2B5EF4-FFF2-40B4-BE49-F238E27FC236}">
                    <a16:creationId xmlns:a16="http://schemas.microsoft.com/office/drawing/2014/main" id="{F49022E6-A124-4EA3-8F2C-A4C73406B109}"/>
                  </a:ext>
                </a:extLst>
              </p:cNvPr>
              <p:cNvCxnSpPr>
                <a:cxnSpLocks/>
              </p:cNvCxnSpPr>
              <p:nvPr/>
            </p:nvCxnSpPr>
            <p:spPr>
              <a:xfrm>
                <a:off x="4245519" y="2393500"/>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a:extLst>
                  <a:ext uri="{FF2B5EF4-FFF2-40B4-BE49-F238E27FC236}">
                    <a16:creationId xmlns:a16="http://schemas.microsoft.com/office/drawing/2014/main" id="{18DFFF67-618C-4F1D-92DC-AE30E390F613}"/>
                  </a:ext>
                </a:extLst>
              </p:cNvPr>
              <p:cNvCxnSpPr/>
              <p:nvPr/>
            </p:nvCxnSpPr>
            <p:spPr>
              <a:xfrm flipV="1">
                <a:off x="5162339" y="2399748"/>
                <a:ext cx="2612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D9520CAB-8457-4C0E-B01E-E493F1AC00C6}"/>
                  </a:ext>
                </a:extLst>
              </p:cNvPr>
              <p:cNvCxnSpPr>
                <a:cxnSpLocks/>
              </p:cNvCxnSpPr>
              <p:nvPr/>
            </p:nvCxnSpPr>
            <p:spPr>
              <a:xfrm>
                <a:off x="5767233" y="2128059"/>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212">
                <a:extLst>
                  <a:ext uri="{FF2B5EF4-FFF2-40B4-BE49-F238E27FC236}">
                    <a16:creationId xmlns:a16="http://schemas.microsoft.com/office/drawing/2014/main" id="{CD8D9B62-FC15-44A9-83CF-B27626DB5806}"/>
                  </a:ext>
                </a:extLst>
              </p:cNvPr>
              <p:cNvCxnSpPr>
                <a:cxnSpLocks/>
              </p:cNvCxnSpPr>
              <p:nvPr/>
            </p:nvCxnSpPr>
            <p:spPr>
              <a:xfrm>
                <a:off x="5784320" y="2309583"/>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直接箭头连接符 213">
                <a:extLst>
                  <a:ext uri="{FF2B5EF4-FFF2-40B4-BE49-F238E27FC236}">
                    <a16:creationId xmlns:a16="http://schemas.microsoft.com/office/drawing/2014/main" id="{FE52760B-8468-4FBC-9390-F949FE6EE2A6}"/>
                  </a:ext>
                </a:extLst>
              </p:cNvPr>
              <p:cNvCxnSpPr>
                <a:cxnSpLocks/>
              </p:cNvCxnSpPr>
              <p:nvPr/>
            </p:nvCxnSpPr>
            <p:spPr>
              <a:xfrm>
                <a:off x="5758481" y="2714440"/>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直接箭头连接符 214">
                <a:extLst>
                  <a:ext uri="{FF2B5EF4-FFF2-40B4-BE49-F238E27FC236}">
                    <a16:creationId xmlns:a16="http://schemas.microsoft.com/office/drawing/2014/main" id="{06C2F0BB-8365-4362-AA12-A16D4B9E522E}"/>
                  </a:ext>
                </a:extLst>
              </p:cNvPr>
              <p:cNvCxnSpPr>
                <a:cxnSpLocks/>
              </p:cNvCxnSpPr>
              <p:nvPr/>
            </p:nvCxnSpPr>
            <p:spPr>
              <a:xfrm>
                <a:off x="6866036" y="2138129"/>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接箭头连接符 215">
                <a:extLst>
                  <a:ext uri="{FF2B5EF4-FFF2-40B4-BE49-F238E27FC236}">
                    <a16:creationId xmlns:a16="http://schemas.microsoft.com/office/drawing/2014/main" id="{82633F6F-3306-4544-967F-04C2D91C3B39}"/>
                  </a:ext>
                </a:extLst>
              </p:cNvPr>
              <p:cNvCxnSpPr>
                <a:cxnSpLocks/>
              </p:cNvCxnSpPr>
              <p:nvPr/>
            </p:nvCxnSpPr>
            <p:spPr>
              <a:xfrm>
                <a:off x="6866036" y="2325949"/>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接箭头连接符 216">
                <a:extLst>
                  <a:ext uri="{FF2B5EF4-FFF2-40B4-BE49-F238E27FC236}">
                    <a16:creationId xmlns:a16="http://schemas.microsoft.com/office/drawing/2014/main" id="{A9117548-89BE-423C-94FE-4B12DCDE6B75}"/>
                  </a:ext>
                </a:extLst>
              </p:cNvPr>
              <p:cNvCxnSpPr>
                <a:cxnSpLocks/>
              </p:cNvCxnSpPr>
              <p:nvPr/>
            </p:nvCxnSpPr>
            <p:spPr>
              <a:xfrm>
                <a:off x="6865469" y="2723318"/>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a:extLst>
                  <a:ext uri="{FF2B5EF4-FFF2-40B4-BE49-F238E27FC236}">
                    <a16:creationId xmlns:a16="http://schemas.microsoft.com/office/drawing/2014/main" id="{00AE8E7A-7773-4BB6-8623-0FE966DF9AB4}"/>
                  </a:ext>
                </a:extLst>
              </p:cNvPr>
              <p:cNvCxnSpPr>
                <a:cxnSpLocks/>
              </p:cNvCxnSpPr>
              <p:nvPr/>
            </p:nvCxnSpPr>
            <p:spPr>
              <a:xfrm>
                <a:off x="9181228" y="2421844"/>
                <a:ext cx="3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218">
                <a:extLst>
                  <a:ext uri="{FF2B5EF4-FFF2-40B4-BE49-F238E27FC236}">
                    <a16:creationId xmlns:a16="http://schemas.microsoft.com/office/drawing/2014/main" id="{34C606C3-3283-4012-832B-F093CA13D0B1}"/>
                  </a:ext>
                </a:extLst>
              </p:cNvPr>
              <p:cNvCxnSpPr>
                <a:cxnSpLocks/>
              </p:cNvCxnSpPr>
              <p:nvPr/>
            </p:nvCxnSpPr>
            <p:spPr>
              <a:xfrm>
                <a:off x="9776249" y="2541816"/>
                <a:ext cx="0" cy="181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0" name="文本框 219">
                <a:extLst>
                  <a:ext uri="{FF2B5EF4-FFF2-40B4-BE49-F238E27FC236}">
                    <a16:creationId xmlns:a16="http://schemas.microsoft.com/office/drawing/2014/main" id="{C3A03935-0EC2-449F-80BF-07D48E6AE5B4}"/>
                  </a:ext>
                </a:extLst>
              </p:cNvPr>
              <p:cNvSpPr txBox="1"/>
              <p:nvPr/>
            </p:nvSpPr>
            <p:spPr>
              <a:xfrm>
                <a:off x="8076416" y="1819307"/>
                <a:ext cx="415498" cy="400110"/>
              </a:xfrm>
              <a:prstGeom prst="rect">
                <a:avLst/>
              </a:prstGeom>
              <a:noFill/>
            </p:spPr>
            <p:txBody>
              <a:bodyPr wrap="none" rtlCol="0">
                <a:spAutoFit/>
              </a:bodyPr>
              <a:lstStyle/>
              <a:p>
                <a:r>
                  <a:rPr lang="en-US" sz="1000" dirty="0"/>
                  <a:t>max</a:t>
                </a:r>
              </a:p>
              <a:p>
                <a:r>
                  <a:rPr lang="en-US" sz="1000" dirty="0"/>
                  <a:t>pool</a:t>
                </a:r>
              </a:p>
            </p:txBody>
          </p:sp>
          <p:sp>
            <p:nvSpPr>
              <p:cNvPr id="221" name="文本框 220">
                <a:extLst>
                  <a:ext uri="{FF2B5EF4-FFF2-40B4-BE49-F238E27FC236}">
                    <a16:creationId xmlns:a16="http://schemas.microsoft.com/office/drawing/2014/main" id="{E6EEB44A-AAE6-4733-9E03-D645179EA916}"/>
                  </a:ext>
                </a:extLst>
              </p:cNvPr>
              <p:cNvSpPr txBox="1"/>
              <p:nvPr/>
            </p:nvSpPr>
            <p:spPr>
              <a:xfrm rot="10800000">
                <a:off x="216321" y="2052341"/>
                <a:ext cx="338554" cy="741550"/>
              </a:xfrm>
              <a:prstGeom prst="rect">
                <a:avLst/>
              </a:prstGeom>
              <a:noFill/>
            </p:spPr>
            <p:txBody>
              <a:bodyPr vert="eaVert" wrap="none" rtlCol="0">
                <a:spAutoFit/>
              </a:bodyPr>
              <a:lstStyle/>
              <a:p>
                <a:r>
                  <a:rPr lang="en-US" sz="1000" b="1" dirty="0"/>
                  <a:t>Input points</a:t>
                </a:r>
              </a:p>
            </p:txBody>
          </p:sp>
          <p:sp>
            <p:nvSpPr>
              <p:cNvPr id="222" name="文本框 221">
                <a:extLst>
                  <a:ext uri="{FF2B5EF4-FFF2-40B4-BE49-F238E27FC236}">
                    <a16:creationId xmlns:a16="http://schemas.microsoft.com/office/drawing/2014/main" id="{B27D5303-10DD-4679-B154-4F68F323678C}"/>
                  </a:ext>
                </a:extLst>
              </p:cNvPr>
              <p:cNvSpPr txBox="1"/>
              <p:nvPr/>
            </p:nvSpPr>
            <p:spPr>
              <a:xfrm>
                <a:off x="8300546" y="2476606"/>
                <a:ext cx="928459" cy="246221"/>
              </a:xfrm>
              <a:prstGeom prst="rect">
                <a:avLst/>
              </a:prstGeom>
              <a:noFill/>
            </p:spPr>
            <p:txBody>
              <a:bodyPr wrap="none" rtlCol="0">
                <a:spAutoFit/>
              </a:bodyPr>
              <a:lstStyle/>
              <a:p>
                <a:r>
                  <a:rPr lang="en-US" sz="1000" b="1" dirty="0"/>
                  <a:t>global feature</a:t>
                </a:r>
              </a:p>
            </p:txBody>
          </p:sp>
          <p:sp>
            <p:nvSpPr>
              <p:cNvPr id="223" name="文本框 222">
                <a:extLst>
                  <a:ext uri="{FF2B5EF4-FFF2-40B4-BE49-F238E27FC236}">
                    <a16:creationId xmlns:a16="http://schemas.microsoft.com/office/drawing/2014/main" id="{22FD6863-74C3-4C9B-93DD-AB4E26C8027D}"/>
                  </a:ext>
                </a:extLst>
              </p:cNvPr>
              <p:cNvSpPr txBox="1"/>
              <p:nvPr/>
            </p:nvSpPr>
            <p:spPr>
              <a:xfrm>
                <a:off x="9300640" y="2877386"/>
                <a:ext cx="912429" cy="246221"/>
              </a:xfrm>
              <a:prstGeom prst="rect">
                <a:avLst/>
              </a:prstGeom>
              <a:noFill/>
            </p:spPr>
            <p:txBody>
              <a:bodyPr wrap="none" rtlCol="0">
                <a:spAutoFit/>
              </a:bodyPr>
              <a:lstStyle/>
              <a:p>
                <a:r>
                  <a:rPr lang="en-US" sz="1000" b="1" dirty="0"/>
                  <a:t>output scores</a:t>
                </a:r>
              </a:p>
            </p:txBody>
          </p:sp>
          <p:sp>
            <p:nvSpPr>
              <p:cNvPr id="224" name="文本框 223">
                <a:extLst>
                  <a:ext uri="{FF2B5EF4-FFF2-40B4-BE49-F238E27FC236}">
                    <a16:creationId xmlns:a16="http://schemas.microsoft.com/office/drawing/2014/main" id="{D853BD69-CBEF-4D1B-B400-6D04400AD90B}"/>
                  </a:ext>
                </a:extLst>
              </p:cNvPr>
              <p:cNvSpPr txBox="1"/>
              <p:nvPr/>
            </p:nvSpPr>
            <p:spPr>
              <a:xfrm>
                <a:off x="7289403" y="2291784"/>
                <a:ext cx="628698" cy="246221"/>
              </a:xfrm>
              <a:prstGeom prst="rect">
                <a:avLst/>
              </a:prstGeom>
              <a:noFill/>
            </p:spPr>
            <p:txBody>
              <a:bodyPr wrap="none" rtlCol="0">
                <a:spAutoFit/>
              </a:bodyPr>
              <a:lstStyle/>
              <a:p>
                <a:r>
                  <a:rPr lang="en-US" sz="1000" dirty="0"/>
                  <a:t>n x 1024</a:t>
                </a:r>
              </a:p>
            </p:txBody>
          </p:sp>
          <p:sp>
            <p:nvSpPr>
              <p:cNvPr id="225" name="文本框 224">
                <a:extLst>
                  <a:ext uri="{FF2B5EF4-FFF2-40B4-BE49-F238E27FC236}">
                    <a16:creationId xmlns:a16="http://schemas.microsoft.com/office/drawing/2014/main" id="{E98DA8E4-7BE3-4E3F-AD4F-55CD4D7702AA}"/>
                  </a:ext>
                </a:extLst>
              </p:cNvPr>
              <p:cNvSpPr txBox="1"/>
              <p:nvPr/>
            </p:nvSpPr>
            <p:spPr>
              <a:xfrm>
                <a:off x="9752895" y="2489583"/>
                <a:ext cx="726481" cy="246221"/>
              </a:xfrm>
              <a:prstGeom prst="rect">
                <a:avLst/>
              </a:prstGeom>
              <a:noFill/>
            </p:spPr>
            <p:txBody>
              <a:bodyPr wrap="none" rtlCol="0">
                <a:spAutoFit/>
              </a:bodyPr>
              <a:lstStyle/>
              <a:p>
                <a:r>
                  <a:rPr lang="en-US" sz="1000" dirty="0"/>
                  <a:t>regression</a:t>
                </a:r>
              </a:p>
            </p:txBody>
          </p:sp>
        </p:grpSp>
        <p:grpSp>
          <p:nvGrpSpPr>
            <p:cNvPr id="140" name="组合 139">
              <a:extLst>
                <a:ext uri="{FF2B5EF4-FFF2-40B4-BE49-F238E27FC236}">
                  <a16:creationId xmlns:a16="http://schemas.microsoft.com/office/drawing/2014/main" id="{C6794AA4-969A-42DB-A97A-975E1354E833}"/>
                </a:ext>
              </a:extLst>
            </p:cNvPr>
            <p:cNvGrpSpPr/>
            <p:nvPr/>
          </p:nvGrpSpPr>
          <p:grpSpPr>
            <a:xfrm>
              <a:off x="5330513" y="3244491"/>
              <a:ext cx="4784584" cy="1240525"/>
              <a:chOff x="5627444" y="3141107"/>
              <a:chExt cx="4784584" cy="1240525"/>
            </a:xfrm>
          </p:grpSpPr>
          <p:sp>
            <p:nvSpPr>
              <p:cNvPr id="147" name="矩形: 圆角 146">
                <a:extLst>
                  <a:ext uri="{FF2B5EF4-FFF2-40B4-BE49-F238E27FC236}">
                    <a16:creationId xmlns:a16="http://schemas.microsoft.com/office/drawing/2014/main" id="{97D5822D-61FE-4243-94BE-E633D6ADF4FC}"/>
                  </a:ext>
                </a:extLst>
              </p:cNvPr>
              <p:cNvSpPr/>
              <p:nvPr/>
            </p:nvSpPr>
            <p:spPr>
              <a:xfrm>
                <a:off x="5627444" y="3158321"/>
                <a:ext cx="4784584" cy="1223311"/>
              </a:xfrm>
              <a:prstGeom prst="roundRect">
                <a:avLst/>
              </a:prstGeom>
              <a:solidFill>
                <a:schemeClr val="accent4">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矩形 147">
                <a:extLst>
                  <a:ext uri="{FF2B5EF4-FFF2-40B4-BE49-F238E27FC236}">
                    <a16:creationId xmlns:a16="http://schemas.microsoft.com/office/drawing/2014/main" id="{A5A95A41-EF9C-49DB-B3AB-91B51EDE701A}"/>
                  </a:ext>
                </a:extLst>
              </p:cNvPr>
              <p:cNvSpPr/>
              <p:nvPr/>
            </p:nvSpPr>
            <p:spPr>
              <a:xfrm>
                <a:off x="5780058" y="3425273"/>
                <a:ext cx="212349" cy="689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矩形 148">
                <a:extLst>
                  <a:ext uri="{FF2B5EF4-FFF2-40B4-BE49-F238E27FC236}">
                    <a16:creationId xmlns:a16="http://schemas.microsoft.com/office/drawing/2014/main" id="{590A4DBB-2156-4218-B6DD-2078E21E29B9}"/>
                  </a:ext>
                </a:extLst>
              </p:cNvPr>
              <p:cNvSpPr/>
              <p:nvPr/>
            </p:nvSpPr>
            <p:spPr>
              <a:xfrm>
                <a:off x="5992407" y="3425272"/>
                <a:ext cx="683581" cy="689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矩形: 圆角 149">
                <a:extLst>
                  <a:ext uri="{FF2B5EF4-FFF2-40B4-BE49-F238E27FC236}">
                    <a16:creationId xmlns:a16="http://schemas.microsoft.com/office/drawing/2014/main" id="{7FA63B98-F520-4A64-BD01-81E8EC857BD8}"/>
                  </a:ext>
                </a:extLst>
              </p:cNvPr>
              <p:cNvSpPr/>
              <p:nvPr/>
            </p:nvSpPr>
            <p:spPr>
              <a:xfrm>
                <a:off x="6888337" y="3387722"/>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矩形: 圆角 150">
                <a:extLst>
                  <a:ext uri="{FF2B5EF4-FFF2-40B4-BE49-F238E27FC236}">
                    <a16:creationId xmlns:a16="http://schemas.microsoft.com/office/drawing/2014/main" id="{E97A6F86-102D-4F3E-A5AF-D4FCD95136A6}"/>
                  </a:ext>
                </a:extLst>
              </p:cNvPr>
              <p:cNvSpPr/>
              <p:nvPr/>
            </p:nvSpPr>
            <p:spPr>
              <a:xfrm>
                <a:off x="6888337" y="3568054"/>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矩形: 圆角 151">
                <a:extLst>
                  <a:ext uri="{FF2B5EF4-FFF2-40B4-BE49-F238E27FC236}">
                    <a16:creationId xmlns:a16="http://schemas.microsoft.com/office/drawing/2014/main" id="{EBE757D8-009A-4A61-8803-4B4CBE21C974}"/>
                  </a:ext>
                </a:extLst>
              </p:cNvPr>
              <p:cNvSpPr/>
              <p:nvPr/>
            </p:nvSpPr>
            <p:spPr>
              <a:xfrm>
                <a:off x="6888337" y="3972911"/>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8173E52B-4788-4179-9831-DB51B6F8295A}"/>
                      </a:ext>
                    </a:extLst>
                  </p:cNvPr>
                  <p:cNvSpPr txBox="1"/>
                  <p:nvPr/>
                </p:nvSpPr>
                <p:spPr>
                  <a:xfrm rot="10800000">
                    <a:off x="7914965" y="3387722"/>
                    <a:ext cx="338554" cy="765521"/>
                  </a:xfrm>
                  <a:prstGeom prst="rect">
                    <a:avLst/>
                  </a:prstGeom>
                  <a:noFill/>
                  <a:ln>
                    <a:solidFill>
                      <a:schemeClr val="tx1"/>
                    </a:solid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×128</m:t>
                          </m:r>
                        </m:oMath>
                      </m:oMathPara>
                    </a14:m>
                    <a:endParaRPr lang="en-US" sz="1000" dirty="0"/>
                  </a:p>
                </p:txBody>
              </p:sp>
            </mc:Choice>
            <mc:Fallback xmlns="">
              <p:sp>
                <p:nvSpPr>
                  <p:cNvPr id="29" name="文本框 28">
                    <a:extLst>
                      <a:ext uri="{FF2B5EF4-FFF2-40B4-BE49-F238E27FC236}">
                        <a16:creationId xmlns:a16="http://schemas.microsoft.com/office/drawing/2014/main" id="{6305706F-E6DF-469C-8D1E-D9E444C72B59}"/>
                      </a:ext>
                    </a:extLst>
                  </p:cNvPr>
                  <p:cNvSpPr txBox="1">
                    <a:spLocks noRot="1" noChangeAspect="1" noMove="1" noResize="1" noEditPoints="1" noAdjustHandles="1" noChangeArrowheads="1" noChangeShapeType="1" noTextEdit="1"/>
                  </p:cNvSpPr>
                  <p:nvPr/>
                </p:nvSpPr>
                <p:spPr>
                  <a:xfrm rot="10800000">
                    <a:off x="7914965" y="3387722"/>
                    <a:ext cx="338554" cy="765521"/>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154" name="矩形: 圆角 153">
                <a:extLst>
                  <a:ext uri="{FF2B5EF4-FFF2-40B4-BE49-F238E27FC236}">
                    <a16:creationId xmlns:a16="http://schemas.microsoft.com/office/drawing/2014/main" id="{96EA97E5-E44A-4993-9C43-FA7A91182379}"/>
                  </a:ext>
                </a:extLst>
              </p:cNvPr>
              <p:cNvSpPr/>
              <p:nvPr/>
            </p:nvSpPr>
            <p:spPr>
              <a:xfrm>
                <a:off x="8491460" y="3393202"/>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矩形: 圆角 154">
                <a:extLst>
                  <a:ext uri="{FF2B5EF4-FFF2-40B4-BE49-F238E27FC236}">
                    <a16:creationId xmlns:a16="http://schemas.microsoft.com/office/drawing/2014/main" id="{2A959504-B045-4D93-9B67-266088B22D02}"/>
                  </a:ext>
                </a:extLst>
              </p:cNvPr>
              <p:cNvSpPr/>
              <p:nvPr/>
            </p:nvSpPr>
            <p:spPr>
              <a:xfrm>
                <a:off x="8491460" y="3573534"/>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矩形: 圆角 155">
                <a:extLst>
                  <a:ext uri="{FF2B5EF4-FFF2-40B4-BE49-F238E27FC236}">
                    <a16:creationId xmlns:a16="http://schemas.microsoft.com/office/drawing/2014/main" id="{DD604E06-AB28-4CB5-BCAF-FE08DEDBE174}"/>
                  </a:ext>
                </a:extLst>
              </p:cNvPr>
              <p:cNvSpPr/>
              <p:nvPr/>
            </p:nvSpPr>
            <p:spPr>
              <a:xfrm>
                <a:off x="8491460" y="3978391"/>
                <a:ext cx="772358" cy="180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矩形 156">
                <a:extLst>
                  <a:ext uri="{FF2B5EF4-FFF2-40B4-BE49-F238E27FC236}">
                    <a16:creationId xmlns:a16="http://schemas.microsoft.com/office/drawing/2014/main" id="{B312E50A-F36D-416B-86FB-9BD989904602}"/>
                  </a:ext>
                </a:extLst>
              </p:cNvPr>
              <p:cNvSpPr/>
              <p:nvPr/>
            </p:nvSpPr>
            <p:spPr>
              <a:xfrm>
                <a:off x="9492497" y="3380883"/>
                <a:ext cx="652024" cy="772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直接箭头连接符 157">
                <a:extLst>
                  <a:ext uri="{FF2B5EF4-FFF2-40B4-BE49-F238E27FC236}">
                    <a16:creationId xmlns:a16="http://schemas.microsoft.com/office/drawing/2014/main" id="{95AF36FB-E834-46F1-879D-52CE8D3EF526}"/>
                  </a:ext>
                </a:extLst>
              </p:cNvPr>
              <p:cNvCxnSpPr>
                <a:cxnSpLocks/>
              </p:cNvCxnSpPr>
              <p:nvPr/>
            </p:nvCxnSpPr>
            <p:spPr>
              <a:xfrm>
                <a:off x="6672350" y="4063075"/>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BCF467BE-A709-45FB-909C-DCEF17713246}"/>
                  </a:ext>
                </a:extLst>
              </p:cNvPr>
              <p:cNvCxnSpPr>
                <a:cxnSpLocks/>
              </p:cNvCxnSpPr>
              <p:nvPr/>
            </p:nvCxnSpPr>
            <p:spPr>
              <a:xfrm>
                <a:off x="6665618" y="3477887"/>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a:extLst>
                  <a:ext uri="{FF2B5EF4-FFF2-40B4-BE49-F238E27FC236}">
                    <a16:creationId xmlns:a16="http://schemas.microsoft.com/office/drawing/2014/main" id="{184A524B-EB60-45D0-9408-BB73334E0271}"/>
                  </a:ext>
                </a:extLst>
              </p:cNvPr>
              <p:cNvCxnSpPr>
                <a:cxnSpLocks/>
              </p:cNvCxnSpPr>
              <p:nvPr/>
            </p:nvCxnSpPr>
            <p:spPr>
              <a:xfrm>
                <a:off x="6672350" y="3644793"/>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1A2313CA-A528-4204-BAFD-0E1F1DD62A27}"/>
                  </a:ext>
                </a:extLst>
              </p:cNvPr>
              <p:cNvCxnSpPr>
                <a:cxnSpLocks/>
              </p:cNvCxnSpPr>
              <p:nvPr/>
            </p:nvCxnSpPr>
            <p:spPr>
              <a:xfrm>
                <a:off x="7669595" y="3477886"/>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35E8DADA-3885-4C2C-8C2F-27CC45E3D27F}"/>
                  </a:ext>
                </a:extLst>
              </p:cNvPr>
              <p:cNvCxnSpPr>
                <a:cxnSpLocks/>
              </p:cNvCxnSpPr>
              <p:nvPr/>
            </p:nvCxnSpPr>
            <p:spPr>
              <a:xfrm>
                <a:off x="7669595" y="3644792"/>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接箭头连接符 162">
                <a:extLst>
                  <a:ext uri="{FF2B5EF4-FFF2-40B4-BE49-F238E27FC236}">
                    <a16:creationId xmlns:a16="http://schemas.microsoft.com/office/drawing/2014/main" id="{D0C89911-60ED-400F-A8C7-EFE6E913F756}"/>
                  </a:ext>
                </a:extLst>
              </p:cNvPr>
              <p:cNvCxnSpPr>
                <a:cxnSpLocks/>
              </p:cNvCxnSpPr>
              <p:nvPr/>
            </p:nvCxnSpPr>
            <p:spPr>
              <a:xfrm>
                <a:off x="7681106" y="4063073"/>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AC103004-2250-4E16-92D6-999B29BA5D14}"/>
                  </a:ext>
                </a:extLst>
              </p:cNvPr>
              <p:cNvCxnSpPr>
                <a:cxnSpLocks/>
              </p:cNvCxnSpPr>
              <p:nvPr/>
            </p:nvCxnSpPr>
            <p:spPr>
              <a:xfrm>
                <a:off x="8258625" y="3477885"/>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94CDD42D-E92A-475E-9BFF-3B97F1D34945}"/>
                  </a:ext>
                </a:extLst>
              </p:cNvPr>
              <p:cNvCxnSpPr>
                <a:cxnSpLocks/>
              </p:cNvCxnSpPr>
              <p:nvPr/>
            </p:nvCxnSpPr>
            <p:spPr>
              <a:xfrm>
                <a:off x="8258625" y="3644791"/>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a:extLst>
                  <a:ext uri="{FF2B5EF4-FFF2-40B4-BE49-F238E27FC236}">
                    <a16:creationId xmlns:a16="http://schemas.microsoft.com/office/drawing/2014/main" id="{B6D12F8C-8F6E-4E6F-900F-644B17EABC2E}"/>
                  </a:ext>
                </a:extLst>
              </p:cNvPr>
              <p:cNvCxnSpPr>
                <a:cxnSpLocks/>
              </p:cNvCxnSpPr>
              <p:nvPr/>
            </p:nvCxnSpPr>
            <p:spPr>
              <a:xfrm>
                <a:off x="8258625" y="4063072"/>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接箭头连接符 166">
                <a:extLst>
                  <a:ext uri="{FF2B5EF4-FFF2-40B4-BE49-F238E27FC236}">
                    <a16:creationId xmlns:a16="http://schemas.microsoft.com/office/drawing/2014/main" id="{3742C8B3-3CF5-49C5-8945-46DE28C57AE4}"/>
                  </a:ext>
                </a:extLst>
              </p:cNvPr>
              <p:cNvCxnSpPr>
                <a:cxnSpLocks/>
              </p:cNvCxnSpPr>
              <p:nvPr/>
            </p:nvCxnSpPr>
            <p:spPr>
              <a:xfrm>
                <a:off x="9268924" y="3477885"/>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190200DC-6048-4DF1-8600-EFC116A6DC9F}"/>
                  </a:ext>
                </a:extLst>
              </p:cNvPr>
              <p:cNvCxnSpPr>
                <a:cxnSpLocks/>
              </p:cNvCxnSpPr>
              <p:nvPr/>
            </p:nvCxnSpPr>
            <p:spPr>
              <a:xfrm>
                <a:off x="9268924" y="3644790"/>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a:extLst>
                  <a:ext uri="{FF2B5EF4-FFF2-40B4-BE49-F238E27FC236}">
                    <a16:creationId xmlns:a16="http://schemas.microsoft.com/office/drawing/2014/main" id="{525E1E29-9286-41F5-AF38-355C31A34CAA}"/>
                  </a:ext>
                </a:extLst>
              </p:cNvPr>
              <p:cNvCxnSpPr>
                <a:cxnSpLocks/>
              </p:cNvCxnSpPr>
              <p:nvPr/>
            </p:nvCxnSpPr>
            <p:spPr>
              <a:xfrm>
                <a:off x="9270019" y="4060107"/>
                <a:ext cx="2328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文本框 169">
                <a:extLst>
                  <a:ext uri="{FF2B5EF4-FFF2-40B4-BE49-F238E27FC236}">
                    <a16:creationId xmlns:a16="http://schemas.microsoft.com/office/drawing/2014/main" id="{2396FC3C-6823-4BE0-B9AE-A8DB9969C9A3}"/>
                  </a:ext>
                </a:extLst>
              </p:cNvPr>
              <p:cNvSpPr txBox="1"/>
              <p:nvPr/>
            </p:nvSpPr>
            <p:spPr>
              <a:xfrm>
                <a:off x="7022684" y="3750350"/>
                <a:ext cx="503664" cy="230832"/>
              </a:xfrm>
              <a:prstGeom prst="rect">
                <a:avLst/>
              </a:prstGeom>
              <a:noFill/>
            </p:spPr>
            <p:txBody>
              <a:bodyPr wrap="none" rtlCol="0">
                <a:spAutoFit/>
              </a:bodyPr>
              <a:lstStyle/>
              <a:p>
                <a:r>
                  <a:rPr lang="en-US" sz="900" dirty="0"/>
                  <a:t>shared</a:t>
                </a:r>
              </a:p>
            </p:txBody>
          </p:sp>
          <p:sp>
            <p:nvSpPr>
              <p:cNvPr id="171" name="文本框 170">
                <a:extLst>
                  <a:ext uri="{FF2B5EF4-FFF2-40B4-BE49-F238E27FC236}">
                    <a16:creationId xmlns:a16="http://schemas.microsoft.com/office/drawing/2014/main" id="{F8C48DEF-A65C-4570-940B-5893D336C874}"/>
                  </a:ext>
                </a:extLst>
              </p:cNvPr>
              <p:cNvSpPr txBox="1"/>
              <p:nvPr/>
            </p:nvSpPr>
            <p:spPr>
              <a:xfrm>
                <a:off x="8667799" y="3742079"/>
                <a:ext cx="503664" cy="230832"/>
              </a:xfrm>
              <a:prstGeom prst="rect">
                <a:avLst/>
              </a:prstGeom>
              <a:noFill/>
            </p:spPr>
            <p:txBody>
              <a:bodyPr wrap="none" rtlCol="0">
                <a:spAutoFit/>
              </a:bodyPr>
              <a:lstStyle/>
              <a:p>
                <a:r>
                  <a:rPr lang="en-US" sz="900" dirty="0"/>
                  <a:t>shared</a:t>
                </a:r>
              </a:p>
            </p:txBody>
          </p:sp>
          <p:sp>
            <p:nvSpPr>
              <p:cNvPr id="172" name="文本框 171">
                <a:extLst>
                  <a:ext uri="{FF2B5EF4-FFF2-40B4-BE49-F238E27FC236}">
                    <a16:creationId xmlns:a16="http://schemas.microsoft.com/office/drawing/2014/main" id="{1F730E29-71A1-469B-B85D-779748B69FE5}"/>
                  </a:ext>
                </a:extLst>
              </p:cNvPr>
              <p:cNvSpPr txBox="1"/>
              <p:nvPr/>
            </p:nvSpPr>
            <p:spPr>
              <a:xfrm>
                <a:off x="7474037" y="3141107"/>
                <a:ext cx="938077" cy="246221"/>
              </a:xfrm>
              <a:prstGeom prst="rect">
                <a:avLst/>
              </a:prstGeom>
              <a:noFill/>
            </p:spPr>
            <p:txBody>
              <a:bodyPr wrap="none" rtlCol="0">
                <a:spAutoFit/>
              </a:bodyPr>
              <a:lstStyle/>
              <a:p>
                <a:r>
                  <a:rPr lang="en-US" sz="1000" b="1" dirty="0"/>
                  <a:t>point features</a:t>
                </a:r>
              </a:p>
            </p:txBody>
          </p:sp>
          <p:sp>
            <p:nvSpPr>
              <p:cNvPr id="173" name="文本框 172">
                <a:extLst>
                  <a:ext uri="{FF2B5EF4-FFF2-40B4-BE49-F238E27FC236}">
                    <a16:creationId xmlns:a16="http://schemas.microsoft.com/office/drawing/2014/main" id="{E4300C10-8D02-4361-A8E6-E7D4CC97F723}"/>
                  </a:ext>
                </a:extLst>
              </p:cNvPr>
              <p:cNvSpPr txBox="1"/>
              <p:nvPr/>
            </p:nvSpPr>
            <p:spPr>
              <a:xfrm>
                <a:off x="5788956" y="3643952"/>
                <a:ext cx="686406" cy="246221"/>
              </a:xfrm>
              <a:prstGeom prst="rect">
                <a:avLst/>
              </a:prstGeom>
              <a:noFill/>
            </p:spPr>
            <p:txBody>
              <a:bodyPr wrap="none" rtlCol="0">
                <a:spAutoFit/>
              </a:bodyPr>
              <a:lstStyle/>
              <a:p>
                <a:r>
                  <a:rPr lang="en-US" sz="1000" dirty="0"/>
                  <a:t>n   x 1088</a:t>
                </a:r>
              </a:p>
            </p:txBody>
          </p:sp>
          <p:sp>
            <p:nvSpPr>
              <p:cNvPr id="174" name="文本框 173">
                <a:extLst>
                  <a:ext uri="{FF2B5EF4-FFF2-40B4-BE49-F238E27FC236}">
                    <a16:creationId xmlns:a16="http://schemas.microsoft.com/office/drawing/2014/main" id="{9358E8DB-A630-46F2-9E95-BF8D23C1BDBC}"/>
                  </a:ext>
                </a:extLst>
              </p:cNvPr>
              <p:cNvSpPr txBox="1"/>
              <p:nvPr/>
            </p:nvSpPr>
            <p:spPr>
              <a:xfrm>
                <a:off x="6689371" y="4141896"/>
                <a:ext cx="1183337" cy="230832"/>
              </a:xfrm>
              <a:prstGeom prst="rect">
                <a:avLst/>
              </a:prstGeom>
              <a:noFill/>
            </p:spPr>
            <p:txBody>
              <a:bodyPr wrap="none" rtlCol="0">
                <a:spAutoFit/>
              </a:bodyPr>
              <a:lstStyle/>
              <a:p>
                <a:r>
                  <a:rPr lang="en-US" sz="900" dirty="0"/>
                  <a:t>mlp (512 x 256 x 128)</a:t>
                </a:r>
              </a:p>
            </p:txBody>
          </p:sp>
          <p:sp>
            <p:nvSpPr>
              <p:cNvPr id="175" name="文本框 174">
                <a:extLst>
                  <a:ext uri="{FF2B5EF4-FFF2-40B4-BE49-F238E27FC236}">
                    <a16:creationId xmlns:a16="http://schemas.microsoft.com/office/drawing/2014/main" id="{532BA2DB-ABC6-46FC-B710-A97E59EEDFDC}"/>
                  </a:ext>
                </a:extLst>
              </p:cNvPr>
              <p:cNvSpPr txBox="1"/>
              <p:nvPr/>
            </p:nvSpPr>
            <p:spPr>
              <a:xfrm>
                <a:off x="8528337" y="4141896"/>
                <a:ext cx="782587" cy="230832"/>
              </a:xfrm>
              <a:prstGeom prst="rect">
                <a:avLst/>
              </a:prstGeom>
              <a:noFill/>
            </p:spPr>
            <p:txBody>
              <a:bodyPr wrap="none" rtlCol="0">
                <a:spAutoFit/>
              </a:bodyPr>
              <a:lstStyle/>
              <a:p>
                <a:r>
                  <a:rPr lang="en-US" sz="900" dirty="0"/>
                  <a:t>mlp (128, m)</a:t>
                </a:r>
              </a:p>
            </p:txBody>
          </p:sp>
          <p:sp>
            <p:nvSpPr>
              <p:cNvPr id="176" name="文本框 175">
                <a:extLst>
                  <a:ext uri="{FF2B5EF4-FFF2-40B4-BE49-F238E27FC236}">
                    <a16:creationId xmlns:a16="http://schemas.microsoft.com/office/drawing/2014/main" id="{A6D4012B-AC21-49FF-91CA-5BD6E3616631}"/>
                  </a:ext>
                </a:extLst>
              </p:cNvPr>
              <p:cNvSpPr txBox="1"/>
              <p:nvPr/>
            </p:nvSpPr>
            <p:spPr>
              <a:xfrm rot="10800000">
                <a:off x="9653315" y="3620090"/>
                <a:ext cx="338554" cy="376065"/>
              </a:xfrm>
              <a:prstGeom prst="rect">
                <a:avLst/>
              </a:prstGeom>
              <a:noFill/>
            </p:spPr>
            <p:txBody>
              <a:bodyPr vert="eaVert" wrap="none" rtlCol="0">
                <a:spAutoFit/>
              </a:bodyPr>
              <a:lstStyle/>
              <a:p>
                <a:r>
                  <a:rPr lang="en-US" sz="1000" dirty="0"/>
                  <a:t>n x m</a:t>
                </a:r>
              </a:p>
            </p:txBody>
          </p:sp>
        </p:grpSp>
        <p:cxnSp>
          <p:nvCxnSpPr>
            <p:cNvPr id="141" name="直接箭头连接符 140">
              <a:extLst>
                <a:ext uri="{FF2B5EF4-FFF2-40B4-BE49-F238E27FC236}">
                  <a16:creationId xmlns:a16="http://schemas.microsoft.com/office/drawing/2014/main" id="{5E2B66E2-2E6B-4D38-B461-D74857577AA6}"/>
                </a:ext>
              </a:extLst>
            </p:cNvPr>
            <p:cNvCxnSpPr/>
            <p:nvPr/>
          </p:nvCxnSpPr>
          <p:spPr>
            <a:xfrm flipH="1">
              <a:off x="1410574" y="2714373"/>
              <a:ext cx="104784" cy="5715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a:extLst>
                <a:ext uri="{FF2B5EF4-FFF2-40B4-BE49-F238E27FC236}">
                  <a16:creationId xmlns:a16="http://schemas.microsoft.com/office/drawing/2014/main" id="{3225F835-FCEF-411F-9FC1-EE7C43E1418E}"/>
                </a:ext>
              </a:extLst>
            </p:cNvPr>
            <p:cNvCxnSpPr/>
            <p:nvPr/>
          </p:nvCxnSpPr>
          <p:spPr>
            <a:xfrm flipH="1">
              <a:off x="4669455" y="2687001"/>
              <a:ext cx="104784" cy="5715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a:extLst>
                <a:ext uri="{FF2B5EF4-FFF2-40B4-BE49-F238E27FC236}">
                  <a16:creationId xmlns:a16="http://schemas.microsoft.com/office/drawing/2014/main" id="{FA2F18C2-6876-4870-9FEF-33486245601C}"/>
                </a:ext>
              </a:extLst>
            </p:cNvPr>
            <p:cNvCxnSpPr>
              <a:cxnSpLocks/>
            </p:cNvCxnSpPr>
            <p:nvPr/>
          </p:nvCxnSpPr>
          <p:spPr>
            <a:xfrm flipH="1">
              <a:off x="5597438" y="2820919"/>
              <a:ext cx="8898" cy="70039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86A27478-37A5-4664-96F2-81214CBC3DF7}"/>
                </a:ext>
              </a:extLst>
            </p:cNvPr>
            <p:cNvCxnSpPr/>
            <p:nvPr/>
          </p:nvCxnSpPr>
          <p:spPr>
            <a:xfrm flipH="1">
              <a:off x="6037266" y="2754005"/>
              <a:ext cx="2703748" cy="73670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46" name="文本框 245">
            <a:extLst>
              <a:ext uri="{FF2B5EF4-FFF2-40B4-BE49-F238E27FC236}">
                <a16:creationId xmlns:a16="http://schemas.microsoft.com/office/drawing/2014/main" id="{F20B0453-4DD6-4075-82D6-12EEE71AD0B6}"/>
              </a:ext>
            </a:extLst>
          </p:cNvPr>
          <p:cNvSpPr txBox="1"/>
          <p:nvPr/>
        </p:nvSpPr>
        <p:spPr>
          <a:xfrm>
            <a:off x="946336" y="3149143"/>
            <a:ext cx="1345946" cy="369332"/>
          </a:xfrm>
          <a:prstGeom prst="rect">
            <a:avLst/>
          </a:prstGeom>
          <a:noFill/>
        </p:spPr>
        <p:txBody>
          <a:bodyPr wrap="none" rtlCol="0">
            <a:spAutoFit/>
          </a:bodyPr>
          <a:lstStyle/>
          <a:p>
            <a:r>
              <a:rPr lang="en-US" dirty="0">
                <a:solidFill>
                  <a:srgbClr val="FF0000"/>
                </a:solidFill>
              </a:rPr>
              <a:t>Architecture</a:t>
            </a:r>
          </a:p>
        </p:txBody>
      </p:sp>
      <p:sp>
        <p:nvSpPr>
          <p:cNvPr id="2" name="文本框 1">
            <a:extLst>
              <a:ext uri="{FF2B5EF4-FFF2-40B4-BE49-F238E27FC236}">
                <a16:creationId xmlns:a16="http://schemas.microsoft.com/office/drawing/2014/main" id="{7D3912FB-8DC3-4AA9-9C86-2007D71E1846}"/>
              </a:ext>
            </a:extLst>
          </p:cNvPr>
          <p:cNvSpPr txBox="1"/>
          <p:nvPr/>
        </p:nvSpPr>
        <p:spPr>
          <a:xfrm>
            <a:off x="627430" y="6185985"/>
            <a:ext cx="8070181" cy="338554"/>
          </a:xfrm>
          <a:prstGeom prst="rect">
            <a:avLst/>
          </a:prstGeom>
          <a:noFill/>
          <a:ln>
            <a:solidFill>
              <a:srgbClr val="FF0000"/>
            </a:solidFill>
          </a:ln>
        </p:spPr>
        <p:txBody>
          <a:bodyPr wrap="square" rtlCol="0">
            <a:spAutoFit/>
          </a:bodyPr>
          <a:lstStyle/>
          <a:p>
            <a:r>
              <a:rPr lang="en-US" sz="800" b="0" i="0" dirty="0">
                <a:solidFill>
                  <a:srgbClr val="FF0000"/>
                </a:solidFill>
                <a:effectLst/>
                <a:latin typeface="Arial" panose="020B0604020202020204" pitchFamily="34" charset="0"/>
              </a:rPr>
              <a:t>Qi, C. R., </a:t>
            </a:r>
            <a:r>
              <a:rPr lang="en-US" sz="800" b="0" i="0" dirty="0" err="1">
                <a:solidFill>
                  <a:srgbClr val="FF0000"/>
                </a:solidFill>
                <a:effectLst/>
                <a:latin typeface="Arial" panose="020B0604020202020204" pitchFamily="34" charset="0"/>
              </a:rPr>
              <a:t>Su</a:t>
            </a:r>
            <a:r>
              <a:rPr lang="en-US" sz="800" b="0" i="0" dirty="0">
                <a:solidFill>
                  <a:srgbClr val="FF0000"/>
                </a:solidFill>
                <a:effectLst/>
                <a:latin typeface="Arial" panose="020B0604020202020204" pitchFamily="34" charset="0"/>
              </a:rPr>
              <a:t>, H., Mo, K., &amp; </a:t>
            </a:r>
            <a:r>
              <a:rPr lang="en-US" sz="800" b="0" i="0" dirty="0" err="1">
                <a:solidFill>
                  <a:srgbClr val="FF0000"/>
                </a:solidFill>
                <a:effectLst/>
                <a:latin typeface="Arial" panose="020B0604020202020204" pitchFamily="34" charset="0"/>
              </a:rPr>
              <a:t>Guibas</a:t>
            </a:r>
            <a:r>
              <a:rPr lang="en-US" sz="800" b="0" i="0" dirty="0">
                <a:solidFill>
                  <a:srgbClr val="FF0000"/>
                </a:solidFill>
                <a:effectLst/>
                <a:latin typeface="Arial" panose="020B0604020202020204" pitchFamily="34" charset="0"/>
              </a:rPr>
              <a:t>, L. J. (2017). </a:t>
            </a:r>
            <a:r>
              <a:rPr lang="en-US" sz="800" b="0" i="0" dirty="0" err="1">
                <a:solidFill>
                  <a:srgbClr val="FF0000"/>
                </a:solidFill>
                <a:effectLst/>
                <a:latin typeface="Arial" panose="020B0604020202020204" pitchFamily="34" charset="0"/>
              </a:rPr>
              <a:t>Pointnet</a:t>
            </a:r>
            <a:r>
              <a:rPr lang="en-US" sz="800" b="0" i="0" dirty="0">
                <a:solidFill>
                  <a:srgbClr val="FF0000"/>
                </a:solidFill>
                <a:effectLst/>
                <a:latin typeface="Arial" panose="020B0604020202020204" pitchFamily="34" charset="0"/>
              </a:rPr>
              <a:t>: Deep learning on point sets for 3d classification and segmentation. In </a:t>
            </a:r>
            <a:r>
              <a:rPr lang="en-US" sz="800" b="0" i="1" dirty="0">
                <a:solidFill>
                  <a:srgbClr val="FF0000"/>
                </a:solidFill>
                <a:effectLst/>
                <a:latin typeface="Arial" panose="020B0604020202020204" pitchFamily="34" charset="0"/>
              </a:rPr>
              <a:t>Proceedings of the IEEE conference on computer vision and pattern recognition</a:t>
            </a:r>
            <a:r>
              <a:rPr lang="en-US" sz="800" b="0" i="0" dirty="0">
                <a:solidFill>
                  <a:srgbClr val="FF0000"/>
                </a:solidFill>
                <a:effectLst/>
                <a:latin typeface="Arial" panose="020B0604020202020204" pitchFamily="34" charset="0"/>
              </a:rPr>
              <a:t> (pp. 652-660).</a:t>
            </a:r>
            <a:endParaRPr lang="en-US" sz="800" dirty="0">
              <a:solidFill>
                <a:srgbClr val="FF0000"/>
              </a:solidFill>
            </a:endParaRPr>
          </a:p>
        </p:txBody>
      </p:sp>
      <p:sp>
        <p:nvSpPr>
          <p:cNvPr id="125" name="文本框 124">
            <a:extLst>
              <a:ext uri="{FF2B5EF4-FFF2-40B4-BE49-F238E27FC236}">
                <a16:creationId xmlns:a16="http://schemas.microsoft.com/office/drawing/2014/main" id="{1C7BC680-C91C-433E-AC33-C381B0988CED}"/>
              </a:ext>
            </a:extLst>
          </p:cNvPr>
          <p:cNvSpPr txBox="1"/>
          <p:nvPr/>
        </p:nvSpPr>
        <p:spPr>
          <a:xfrm>
            <a:off x="42030" y="6454474"/>
            <a:ext cx="497252" cy="246221"/>
          </a:xfrm>
          <a:prstGeom prst="rect">
            <a:avLst/>
          </a:prstGeom>
          <a:noFill/>
        </p:spPr>
        <p:txBody>
          <a:bodyPr wrap="none" rtlCol="0">
            <a:spAutoFit/>
          </a:bodyPr>
          <a:lstStyle/>
          <a:p>
            <a:r>
              <a:rPr lang="en-US" sz="1000" dirty="0"/>
              <a:t>10/12</a:t>
            </a:r>
          </a:p>
        </p:txBody>
      </p:sp>
      <p:sp>
        <p:nvSpPr>
          <p:cNvPr id="127" name="文本框 126">
            <a:extLst>
              <a:ext uri="{FF2B5EF4-FFF2-40B4-BE49-F238E27FC236}">
                <a16:creationId xmlns:a16="http://schemas.microsoft.com/office/drawing/2014/main" id="{565C912A-E9FC-4F21-96CB-1042ECF55E52}"/>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128" name="文本框 127">
            <a:extLst>
              <a:ext uri="{FF2B5EF4-FFF2-40B4-BE49-F238E27FC236}">
                <a16:creationId xmlns:a16="http://schemas.microsoft.com/office/drawing/2014/main" id="{B92877B8-EC47-4C52-B6FA-051A4F0342E3}"/>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597671302"/>
      </p:ext>
    </p:extLst>
  </p:cSld>
  <p:clrMapOvr>
    <a:masterClrMapping/>
  </p:clrMapOvr>
  <mc:AlternateContent xmlns:mc="http://schemas.openxmlformats.org/markup-compatibility/2006" xmlns:p14="http://schemas.microsoft.com/office/powerpoint/2010/main">
    <mc:Choice Requires="p14">
      <p:transition spd="slow" p14:dur="2000" advTm="63264"/>
    </mc:Choice>
    <mc:Fallback xmlns="">
      <p:transition spd="slow" advTm="6326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C2D2C7D-984D-4DE5-8305-673BE4F6BB76}"/>
              </a:ext>
            </a:extLst>
          </p:cNvPr>
          <p:cNvGrpSpPr/>
          <p:nvPr/>
        </p:nvGrpSpPr>
        <p:grpSpPr>
          <a:xfrm>
            <a:off x="-1" y="0"/>
            <a:ext cx="12192001" cy="6858000"/>
            <a:chOff x="-1" y="0"/>
            <a:chExt cx="12192001" cy="6858000"/>
          </a:xfrm>
        </p:grpSpPr>
        <p:sp>
          <p:nvSpPr>
            <p:cNvPr id="4" name="矩形 3">
              <a:extLst>
                <a:ext uri="{FF2B5EF4-FFF2-40B4-BE49-F238E27FC236}">
                  <a16:creationId xmlns:a16="http://schemas.microsoft.com/office/drawing/2014/main" id="{EAE34779-7804-4D3E-9B24-7DDF500A586A}"/>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组合 4">
              <a:extLst>
                <a:ext uri="{FF2B5EF4-FFF2-40B4-BE49-F238E27FC236}">
                  <a16:creationId xmlns:a16="http://schemas.microsoft.com/office/drawing/2014/main" id="{8E08FAB2-1775-4C07-B450-2F2846E20D4E}"/>
                </a:ext>
              </a:extLst>
            </p:cNvPr>
            <p:cNvGrpSpPr/>
            <p:nvPr/>
          </p:nvGrpSpPr>
          <p:grpSpPr>
            <a:xfrm>
              <a:off x="-1" y="5786005"/>
              <a:ext cx="12192001" cy="1071995"/>
              <a:chOff x="-1" y="5765224"/>
              <a:chExt cx="12192001" cy="1071995"/>
            </a:xfrm>
          </p:grpSpPr>
          <p:pic>
            <p:nvPicPr>
              <p:cNvPr id="7" name="图片 6">
                <a:extLst>
                  <a:ext uri="{FF2B5EF4-FFF2-40B4-BE49-F238E27FC236}">
                    <a16:creationId xmlns:a16="http://schemas.microsoft.com/office/drawing/2014/main" id="{2A73607E-E8C5-4CFA-A1FE-CAD0621CE0B2}"/>
                  </a:ext>
                </a:extLst>
              </p:cNvPr>
              <p:cNvPicPr>
                <a:picLocks noChangeAspect="1"/>
              </p:cNvPicPr>
              <p:nvPr/>
            </p:nvPicPr>
            <p:blipFill>
              <a:blip r:embed="rId2"/>
              <a:stretch>
                <a:fillRect/>
              </a:stretch>
            </p:blipFill>
            <p:spPr>
              <a:xfrm>
                <a:off x="8953500" y="5765224"/>
                <a:ext cx="3238500" cy="895350"/>
              </a:xfrm>
              <a:prstGeom prst="rect">
                <a:avLst/>
              </a:prstGeom>
            </p:spPr>
          </p:pic>
          <p:sp>
            <p:nvSpPr>
              <p:cNvPr id="8" name="矩形 7">
                <a:extLst>
                  <a:ext uri="{FF2B5EF4-FFF2-40B4-BE49-F238E27FC236}">
                    <a16:creationId xmlns:a16="http://schemas.microsoft.com/office/drawing/2014/main" id="{20622F9C-05B1-4B87-B945-F4B64BFD0534}"/>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1FA7F767-E112-468D-96DA-036AA891A011}"/>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a:extLst>
                  <a:ext uri="{FF2B5EF4-FFF2-40B4-BE49-F238E27FC236}">
                    <a16:creationId xmlns:a16="http://schemas.microsoft.com/office/drawing/2014/main" id="{DEA955BE-E155-4E01-85A0-468CE37B0EAD}"/>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文本框 111">
            <a:extLst>
              <a:ext uri="{FF2B5EF4-FFF2-40B4-BE49-F238E27FC236}">
                <a16:creationId xmlns:a16="http://schemas.microsoft.com/office/drawing/2014/main" id="{ACD77270-CE50-47AC-A821-2EB5B59CC45D}"/>
              </a:ext>
            </a:extLst>
          </p:cNvPr>
          <p:cNvSpPr txBox="1"/>
          <p:nvPr/>
        </p:nvSpPr>
        <p:spPr>
          <a:xfrm>
            <a:off x="683046" y="189918"/>
            <a:ext cx="2024850" cy="369332"/>
          </a:xfrm>
          <a:prstGeom prst="rect">
            <a:avLst/>
          </a:prstGeom>
          <a:noFill/>
        </p:spPr>
        <p:txBody>
          <a:bodyPr wrap="none" rtlCol="0">
            <a:spAutoFit/>
          </a:bodyPr>
          <a:lstStyle/>
          <a:p>
            <a:r>
              <a:rPr lang="en-US" dirty="0">
                <a:solidFill>
                  <a:srgbClr val="FF0000"/>
                </a:solidFill>
              </a:rPr>
              <a:t>Training and testing</a:t>
            </a:r>
          </a:p>
        </p:txBody>
      </p:sp>
      <p:sp>
        <p:nvSpPr>
          <p:cNvPr id="11" name="文本框 10">
            <a:extLst>
              <a:ext uri="{FF2B5EF4-FFF2-40B4-BE49-F238E27FC236}">
                <a16:creationId xmlns:a16="http://schemas.microsoft.com/office/drawing/2014/main" id="{885F30D4-1BE5-403A-BC14-E36EBE0149E5}"/>
              </a:ext>
            </a:extLst>
          </p:cNvPr>
          <p:cNvSpPr txBox="1"/>
          <p:nvPr/>
        </p:nvSpPr>
        <p:spPr>
          <a:xfrm>
            <a:off x="683045" y="960272"/>
            <a:ext cx="6932411" cy="369332"/>
          </a:xfrm>
          <a:prstGeom prst="rect">
            <a:avLst/>
          </a:prstGeom>
          <a:noFill/>
        </p:spPr>
        <p:txBody>
          <a:bodyPr wrap="none" rtlCol="0">
            <a:spAutoFit/>
          </a:bodyPr>
          <a:lstStyle/>
          <a:p>
            <a:r>
              <a:rPr lang="en-US" dirty="0"/>
              <a:t>Total cases: 2100 cases, 1800 cases for training and 300 cases for testing.</a:t>
            </a:r>
          </a:p>
        </p:txBody>
      </p:sp>
      <p:pic>
        <p:nvPicPr>
          <p:cNvPr id="13" name="图片 12">
            <a:extLst>
              <a:ext uri="{FF2B5EF4-FFF2-40B4-BE49-F238E27FC236}">
                <a16:creationId xmlns:a16="http://schemas.microsoft.com/office/drawing/2014/main" id="{AA3E8E25-8779-42C5-8E47-1F47C33BF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251" y="1334916"/>
            <a:ext cx="3657599" cy="2743200"/>
          </a:xfrm>
          <a:prstGeom prst="rect">
            <a:avLst/>
          </a:prstGeom>
        </p:spPr>
      </p:pic>
      <p:pic>
        <p:nvPicPr>
          <p:cNvPr id="15" name="图片 14">
            <a:extLst>
              <a:ext uri="{FF2B5EF4-FFF2-40B4-BE49-F238E27FC236}">
                <a16:creationId xmlns:a16="http://schemas.microsoft.com/office/drawing/2014/main" id="{296A13E0-54A0-472D-B9CC-F4820627C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569" y="1329604"/>
            <a:ext cx="3657600" cy="2743200"/>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D5B943DD-7166-4F6A-8255-3317F48C9989}"/>
                  </a:ext>
                </a:extLst>
              </p:cNvPr>
              <p:cNvSpPr txBox="1"/>
              <p:nvPr/>
            </p:nvSpPr>
            <p:spPr>
              <a:xfrm>
                <a:off x="683046" y="1898045"/>
                <a:ext cx="2593018" cy="545727"/>
              </a:xfrm>
              <a:prstGeom prst="rect">
                <a:avLst/>
              </a:prstGeom>
              <a:noFill/>
            </p:spPr>
            <p:txBody>
              <a:bodyPr wrap="none" rtlCol="0">
                <a:spAutoFit/>
              </a:bodyPr>
              <a:lstStyle/>
              <a:p>
                <a:r>
                  <a:rPr lang="en-US" dirty="0"/>
                  <a:t>Loss function: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subHide m:val="on"/>
                        <m:supHide m:val="on"/>
                        <m:ctrlPr>
                          <a:rPr lang="en-US" i="1" smtClean="0">
                            <a:latin typeface="Cambria Math" panose="02040503050406030204" pitchFamily="18" charset="0"/>
                          </a:rPr>
                        </m:ctrlPr>
                      </m:naryPr>
                      <m:sub/>
                      <m:sup/>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e>
                            </m:d>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)/2</m:t>
                            </m:r>
                          </m:den>
                        </m:f>
                      </m:e>
                    </m:nary>
                  </m:oMath>
                </a14:m>
                <a:endParaRPr lang="en-US" dirty="0"/>
              </a:p>
            </p:txBody>
          </p:sp>
        </mc:Choice>
        <mc:Fallback xmlns="">
          <p:sp>
            <p:nvSpPr>
              <p:cNvPr id="16" name="文本框 15">
                <a:extLst>
                  <a:ext uri="{FF2B5EF4-FFF2-40B4-BE49-F238E27FC236}">
                    <a16:creationId xmlns:a16="http://schemas.microsoft.com/office/drawing/2014/main" id="{D5B943DD-7166-4F6A-8255-3317F48C9989}"/>
                  </a:ext>
                </a:extLst>
              </p:cNvPr>
              <p:cNvSpPr txBox="1">
                <a:spLocks noRot="1" noChangeAspect="1" noMove="1" noResize="1" noEditPoints="1" noAdjustHandles="1" noChangeArrowheads="1" noChangeShapeType="1" noTextEdit="1"/>
              </p:cNvSpPr>
              <p:nvPr/>
            </p:nvSpPr>
            <p:spPr>
              <a:xfrm>
                <a:off x="683046" y="1898045"/>
                <a:ext cx="2593018" cy="545727"/>
              </a:xfrm>
              <a:prstGeom prst="rect">
                <a:avLst/>
              </a:prstGeom>
              <a:blipFill>
                <a:blip r:embed="rId6"/>
                <a:stretch>
                  <a:fillRect l="-1882" t="-66667" r="-1882" b="-106667"/>
                </a:stretch>
              </a:blipFill>
            </p:spPr>
            <p:txBody>
              <a:bodyPr/>
              <a:lstStyle/>
              <a:p>
                <a:r>
                  <a:rPr lang="en-US">
                    <a:noFill/>
                  </a:rPr>
                  <a:t> </a:t>
                </a:r>
              </a:p>
            </p:txBody>
          </p:sp>
        </mc:Fallback>
      </mc:AlternateContent>
      <p:sp>
        <p:nvSpPr>
          <p:cNvPr id="17" name="文本框 16">
            <a:extLst>
              <a:ext uri="{FF2B5EF4-FFF2-40B4-BE49-F238E27FC236}">
                <a16:creationId xmlns:a16="http://schemas.microsoft.com/office/drawing/2014/main" id="{5F70306E-CBC2-4A21-BE29-3A085A1C0A52}"/>
              </a:ext>
            </a:extLst>
          </p:cNvPr>
          <p:cNvSpPr txBox="1"/>
          <p:nvPr/>
        </p:nvSpPr>
        <p:spPr>
          <a:xfrm>
            <a:off x="683046" y="2939786"/>
            <a:ext cx="3657599" cy="646331"/>
          </a:xfrm>
          <a:prstGeom prst="rect">
            <a:avLst/>
          </a:prstGeom>
          <a:noFill/>
        </p:spPr>
        <p:txBody>
          <a:bodyPr wrap="square" rtlCol="0">
            <a:spAutoFit/>
          </a:bodyPr>
          <a:lstStyle/>
          <a:p>
            <a:r>
              <a:rPr lang="en-US" dirty="0"/>
              <a:t>The relative geometric emittance prediction error is about 15%</a:t>
            </a:r>
          </a:p>
        </p:txBody>
      </p:sp>
      <p:sp>
        <p:nvSpPr>
          <p:cNvPr id="19" name="文本框 18">
            <a:extLst>
              <a:ext uri="{FF2B5EF4-FFF2-40B4-BE49-F238E27FC236}">
                <a16:creationId xmlns:a16="http://schemas.microsoft.com/office/drawing/2014/main" id="{2BFDD4F4-0647-4733-9AF1-F621C7F7B364}"/>
              </a:ext>
            </a:extLst>
          </p:cNvPr>
          <p:cNvSpPr txBox="1"/>
          <p:nvPr/>
        </p:nvSpPr>
        <p:spPr>
          <a:xfrm>
            <a:off x="42030" y="6454474"/>
            <a:ext cx="497252" cy="246221"/>
          </a:xfrm>
          <a:prstGeom prst="rect">
            <a:avLst/>
          </a:prstGeom>
          <a:noFill/>
        </p:spPr>
        <p:txBody>
          <a:bodyPr wrap="none" rtlCol="0">
            <a:spAutoFit/>
          </a:bodyPr>
          <a:lstStyle/>
          <a:p>
            <a:r>
              <a:rPr lang="en-US" sz="1000" dirty="0"/>
              <a:t>11/12</a:t>
            </a:r>
          </a:p>
        </p:txBody>
      </p:sp>
      <p:sp>
        <p:nvSpPr>
          <p:cNvPr id="21" name="文本框 20">
            <a:extLst>
              <a:ext uri="{FF2B5EF4-FFF2-40B4-BE49-F238E27FC236}">
                <a16:creationId xmlns:a16="http://schemas.microsoft.com/office/drawing/2014/main" id="{9DD022B3-E1B8-42DC-AE7C-4B008386FF20}"/>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22" name="文本框 21">
            <a:extLst>
              <a:ext uri="{FF2B5EF4-FFF2-40B4-BE49-F238E27FC236}">
                <a16:creationId xmlns:a16="http://schemas.microsoft.com/office/drawing/2014/main" id="{46ACD496-2F3F-47CC-A9F9-46350CFF815C}"/>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321099265"/>
      </p:ext>
    </p:extLst>
  </p:cSld>
  <p:clrMapOvr>
    <a:masterClrMapping/>
  </p:clrMapOvr>
  <mc:AlternateContent xmlns:mc="http://schemas.openxmlformats.org/markup-compatibility/2006" xmlns:p14="http://schemas.microsoft.com/office/powerpoint/2010/main">
    <mc:Choice Requires="p14">
      <p:transition spd="slow" p14:dur="2000" advTm="76089"/>
    </mc:Choice>
    <mc:Fallback xmlns="">
      <p:transition spd="slow" advTm="760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140AD046-CB7D-4197-8D8F-DC29CE1CDDF7}"/>
              </a:ext>
            </a:extLst>
          </p:cNvPr>
          <p:cNvGrpSpPr/>
          <p:nvPr/>
        </p:nvGrpSpPr>
        <p:grpSpPr>
          <a:xfrm>
            <a:off x="-1" y="0"/>
            <a:ext cx="12192001" cy="6858000"/>
            <a:chOff x="-1" y="0"/>
            <a:chExt cx="12192001" cy="6858000"/>
          </a:xfrm>
        </p:grpSpPr>
        <p:sp>
          <p:nvSpPr>
            <p:cNvPr id="6" name="矩形 5">
              <a:extLst>
                <a:ext uri="{FF2B5EF4-FFF2-40B4-BE49-F238E27FC236}">
                  <a16:creationId xmlns:a16="http://schemas.microsoft.com/office/drawing/2014/main" id="{B5B87CF8-4CCC-412C-9B8A-7B7128C06949}"/>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组合 6">
              <a:extLst>
                <a:ext uri="{FF2B5EF4-FFF2-40B4-BE49-F238E27FC236}">
                  <a16:creationId xmlns:a16="http://schemas.microsoft.com/office/drawing/2014/main" id="{B51086B1-934E-4D4B-B68F-C025327B6E72}"/>
                </a:ext>
              </a:extLst>
            </p:cNvPr>
            <p:cNvGrpSpPr/>
            <p:nvPr/>
          </p:nvGrpSpPr>
          <p:grpSpPr>
            <a:xfrm>
              <a:off x="-1" y="5786005"/>
              <a:ext cx="12192001" cy="1071995"/>
              <a:chOff x="-1" y="5765224"/>
              <a:chExt cx="12192001" cy="1071995"/>
            </a:xfrm>
          </p:grpSpPr>
          <p:pic>
            <p:nvPicPr>
              <p:cNvPr id="9" name="图片 8">
                <a:extLst>
                  <a:ext uri="{FF2B5EF4-FFF2-40B4-BE49-F238E27FC236}">
                    <a16:creationId xmlns:a16="http://schemas.microsoft.com/office/drawing/2014/main" id="{875E1840-5046-478E-92CD-339F7C27BD89}"/>
                  </a:ext>
                </a:extLst>
              </p:cNvPr>
              <p:cNvPicPr>
                <a:picLocks noChangeAspect="1"/>
              </p:cNvPicPr>
              <p:nvPr/>
            </p:nvPicPr>
            <p:blipFill>
              <a:blip r:embed="rId4"/>
              <a:stretch>
                <a:fillRect/>
              </a:stretch>
            </p:blipFill>
            <p:spPr>
              <a:xfrm>
                <a:off x="8953500" y="5765224"/>
                <a:ext cx="3238500" cy="895350"/>
              </a:xfrm>
              <a:prstGeom prst="rect">
                <a:avLst/>
              </a:prstGeom>
            </p:spPr>
          </p:pic>
          <p:sp>
            <p:nvSpPr>
              <p:cNvPr id="10" name="矩形 9">
                <a:extLst>
                  <a:ext uri="{FF2B5EF4-FFF2-40B4-BE49-F238E27FC236}">
                    <a16:creationId xmlns:a16="http://schemas.microsoft.com/office/drawing/2014/main" id="{7FB0E8D9-4AB1-46F1-844D-6AAC3E33908C}"/>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a:extLst>
                  <a:ext uri="{FF2B5EF4-FFF2-40B4-BE49-F238E27FC236}">
                    <a16:creationId xmlns:a16="http://schemas.microsoft.com/office/drawing/2014/main" id="{E0578E99-8002-4348-94B5-B91D99DC5957}"/>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DDC1D851-C397-45D4-B1C6-35E2B3AA778B}"/>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文本框 1">
            <a:extLst>
              <a:ext uri="{FF2B5EF4-FFF2-40B4-BE49-F238E27FC236}">
                <a16:creationId xmlns:a16="http://schemas.microsoft.com/office/drawing/2014/main" id="{B8EF24F6-A1C6-4D44-AF9F-3C281C1EEEED}"/>
              </a:ext>
            </a:extLst>
          </p:cNvPr>
          <p:cNvSpPr txBox="1"/>
          <p:nvPr/>
        </p:nvSpPr>
        <p:spPr>
          <a:xfrm>
            <a:off x="558263" y="606359"/>
            <a:ext cx="1572995" cy="523220"/>
          </a:xfrm>
          <a:prstGeom prst="rect">
            <a:avLst/>
          </a:prstGeom>
          <a:noFill/>
        </p:spPr>
        <p:txBody>
          <a:bodyPr wrap="none" rtlCol="0">
            <a:spAutoFit/>
          </a:bodyPr>
          <a:lstStyle/>
          <a:p>
            <a:r>
              <a:rPr lang="en-US" sz="2800" dirty="0"/>
              <a:t>Summary</a:t>
            </a:r>
          </a:p>
        </p:txBody>
      </p:sp>
      <p:sp>
        <p:nvSpPr>
          <p:cNvPr id="4" name="文本框 3">
            <a:extLst>
              <a:ext uri="{FF2B5EF4-FFF2-40B4-BE49-F238E27FC236}">
                <a16:creationId xmlns:a16="http://schemas.microsoft.com/office/drawing/2014/main" id="{531D754A-11EB-43B3-9D47-CFABAFD755F0}"/>
              </a:ext>
            </a:extLst>
          </p:cNvPr>
          <p:cNvSpPr txBox="1"/>
          <p:nvPr/>
        </p:nvSpPr>
        <p:spPr>
          <a:xfrm>
            <a:off x="539282" y="1268575"/>
            <a:ext cx="10102541"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The image classification network has high accuracy, 98.8%; </a:t>
            </a:r>
          </a:p>
          <a:p>
            <a:pPr marL="342900" indent="-342900">
              <a:buFont typeface="Wingdings" panose="05000000000000000000" pitchFamily="2" charset="2"/>
              <a:buChar char="Ø"/>
            </a:pPr>
            <a:r>
              <a:rPr lang="en-US" sz="2000" dirty="0"/>
              <a:t>The training net work can reduce the noise more effectively and faster than traditional filter;</a:t>
            </a:r>
          </a:p>
          <a:p>
            <a:pPr marL="342900" indent="-342900">
              <a:buFont typeface="Wingdings" panose="05000000000000000000" pitchFamily="2" charset="2"/>
              <a:buChar char="Ø"/>
            </a:pPr>
            <a:r>
              <a:rPr lang="en-US" sz="2000" dirty="0"/>
              <a:t>When the signal-noise ratio is low, the rms calculation has huge error;</a:t>
            </a:r>
          </a:p>
          <a:p>
            <a:pPr marL="342900" indent="-342900">
              <a:buFont typeface="Wingdings" panose="05000000000000000000" pitchFamily="2" charset="2"/>
              <a:buChar char="Ø"/>
            </a:pPr>
            <a:r>
              <a:rPr lang="en-US" sz="2000" dirty="0"/>
              <a:t>The emittance prediction network has been constructed, emittance error is around 15%.</a:t>
            </a:r>
          </a:p>
        </p:txBody>
      </p:sp>
      <p:sp>
        <p:nvSpPr>
          <p:cNvPr id="3" name="文本框 2">
            <a:extLst>
              <a:ext uri="{FF2B5EF4-FFF2-40B4-BE49-F238E27FC236}">
                <a16:creationId xmlns:a16="http://schemas.microsoft.com/office/drawing/2014/main" id="{0C17EF60-A1C2-430B-ADC2-8C0DE4E2B944}"/>
              </a:ext>
            </a:extLst>
          </p:cNvPr>
          <p:cNvSpPr txBox="1"/>
          <p:nvPr/>
        </p:nvSpPr>
        <p:spPr>
          <a:xfrm>
            <a:off x="3166218" y="4752912"/>
            <a:ext cx="5690532" cy="646331"/>
          </a:xfrm>
          <a:prstGeom prst="rect">
            <a:avLst/>
          </a:prstGeom>
          <a:noFill/>
        </p:spPr>
        <p:txBody>
          <a:bodyPr wrap="none" rtlCol="0">
            <a:spAutoFit/>
          </a:bodyPr>
          <a:lstStyle/>
          <a:p>
            <a:r>
              <a:rPr lang="en-US" sz="3600" dirty="0"/>
              <a:t>Thank you for your attention!</a:t>
            </a:r>
          </a:p>
        </p:txBody>
      </p:sp>
      <p:sp>
        <p:nvSpPr>
          <p:cNvPr id="14" name="文本框 13">
            <a:extLst>
              <a:ext uri="{FF2B5EF4-FFF2-40B4-BE49-F238E27FC236}">
                <a16:creationId xmlns:a16="http://schemas.microsoft.com/office/drawing/2014/main" id="{36F73860-793E-40D3-9502-90F88979C1CE}"/>
              </a:ext>
            </a:extLst>
          </p:cNvPr>
          <p:cNvSpPr txBox="1"/>
          <p:nvPr/>
        </p:nvSpPr>
        <p:spPr>
          <a:xfrm>
            <a:off x="42030" y="6454474"/>
            <a:ext cx="497252" cy="246221"/>
          </a:xfrm>
          <a:prstGeom prst="rect">
            <a:avLst/>
          </a:prstGeom>
          <a:noFill/>
        </p:spPr>
        <p:txBody>
          <a:bodyPr wrap="none" rtlCol="0">
            <a:spAutoFit/>
          </a:bodyPr>
          <a:lstStyle/>
          <a:p>
            <a:r>
              <a:rPr lang="en-US" sz="1000" dirty="0"/>
              <a:t>12/12</a:t>
            </a:r>
          </a:p>
        </p:txBody>
      </p:sp>
      <p:sp>
        <p:nvSpPr>
          <p:cNvPr id="18" name="文本框 17">
            <a:extLst>
              <a:ext uri="{FF2B5EF4-FFF2-40B4-BE49-F238E27FC236}">
                <a16:creationId xmlns:a16="http://schemas.microsoft.com/office/drawing/2014/main" id="{6753FA70-D236-4825-875E-02BC315092A7}"/>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19" name="文本框 18">
            <a:extLst>
              <a:ext uri="{FF2B5EF4-FFF2-40B4-BE49-F238E27FC236}">
                <a16:creationId xmlns:a16="http://schemas.microsoft.com/office/drawing/2014/main" id="{7BF960D3-1819-4A60-A9FA-BB86CC2DA934}"/>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
        <p:nvSpPr>
          <p:cNvPr id="8" name="文本框 7">
            <a:extLst>
              <a:ext uri="{FF2B5EF4-FFF2-40B4-BE49-F238E27FC236}">
                <a16:creationId xmlns:a16="http://schemas.microsoft.com/office/drawing/2014/main" id="{70DEF346-3FCB-45CC-8DAC-9846DC650D5D}"/>
              </a:ext>
            </a:extLst>
          </p:cNvPr>
          <p:cNvSpPr txBox="1"/>
          <p:nvPr/>
        </p:nvSpPr>
        <p:spPr>
          <a:xfrm>
            <a:off x="561616" y="3619656"/>
            <a:ext cx="8445389" cy="646331"/>
          </a:xfrm>
          <a:prstGeom prst="rect">
            <a:avLst/>
          </a:prstGeom>
          <a:noFill/>
        </p:spPr>
        <p:txBody>
          <a:bodyPr wrap="none" rtlCol="0">
            <a:spAutoFit/>
          </a:bodyPr>
          <a:lstStyle/>
          <a:p>
            <a:pPr marL="285750" indent="-285750">
              <a:buFont typeface="Wingdings" panose="05000000000000000000" pitchFamily="2" charset="2"/>
              <a:buChar char="Ø"/>
            </a:pPr>
            <a:r>
              <a:rPr lang="en-US" sz="1800" dirty="0"/>
              <a:t>The emittance prediction network structure should be optimized to reduce the error;</a:t>
            </a:r>
          </a:p>
          <a:p>
            <a:pPr marL="285750" indent="-285750">
              <a:buFont typeface="Wingdings" panose="05000000000000000000" pitchFamily="2" charset="2"/>
              <a:buChar char="Ø"/>
            </a:pPr>
            <a:r>
              <a:rPr lang="en-US" sz="1800" dirty="0"/>
              <a:t>We will test the model in real experiment measurements.</a:t>
            </a:r>
          </a:p>
        </p:txBody>
      </p:sp>
      <p:sp>
        <p:nvSpPr>
          <p:cNvPr id="20" name="文本框 19">
            <a:extLst>
              <a:ext uri="{FF2B5EF4-FFF2-40B4-BE49-F238E27FC236}">
                <a16:creationId xmlns:a16="http://schemas.microsoft.com/office/drawing/2014/main" id="{BFCFA724-0D4F-4090-86B1-C5033FC161C1}"/>
              </a:ext>
            </a:extLst>
          </p:cNvPr>
          <p:cNvSpPr txBox="1"/>
          <p:nvPr/>
        </p:nvSpPr>
        <p:spPr>
          <a:xfrm>
            <a:off x="558263" y="2976734"/>
            <a:ext cx="1959126" cy="523220"/>
          </a:xfrm>
          <a:prstGeom prst="rect">
            <a:avLst/>
          </a:prstGeom>
          <a:noFill/>
        </p:spPr>
        <p:txBody>
          <a:bodyPr wrap="none" rtlCol="0">
            <a:spAutoFit/>
          </a:bodyPr>
          <a:lstStyle/>
          <a:p>
            <a:r>
              <a:rPr lang="en-US" sz="2800" dirty="0"/>
              <a:t>Future work</a:t>
            </a:r>
          </a:p>
        </p:txBody>
      </p:sp>
    </p:spTree>
    <p:custDataLst>
      <p:tags r:id="rId1"/>
    </p:custDataLst>
    <p:extLst>
      <p:ext uri="{BB962C8B-B14F-4D97-AF65-F5344CB8AC3E}">
        <p14:creationId xmlns:p14="http://schemas.microsoft.com/office/powerpoint/2010/main" val="7214781"/>
      </p:ext>
    </p:extLst>
  </p:cSld>
  <p:clrMapOvr>
    <a:masterClrMapping/>
  </p:clrMapOvr>
  <mc:AlternateContent xmlns:mc="http://schemas.openxmlformats.org/markup-compatibility/2006" xmlns:p14="http://schemas.microsoft.com/office/powerpoint/2010/main">
    <mc:Choice Requires="p14">
      <p:transition spd="slow" p14:dur="2000" advTm="65880"/>
    </mc:Choice>
    <mc:Fallback xmlns="">
      <p:transition spd="slow" advTm="658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2751B257-211D-433C-BF09-512257E5B238}"/>
              </a:ext>
            </a:extLst>
          </p:cNvPr>
          <p:cNvGrpSpPr/>
          <p:nvPr/>
        </p:nvGrpSpPr>
        <p:grpSpPr>
          <a:xfrm>
            <a:off x="-1" y="0"/>
            <a:ext cx="12192001" cy="6858000"/>
            <a:chOff x="-1" y="0"/>
            <a:chExt cx="12192001" cy="6858000"/>
          </a:xfrm>
        </p:grpSpPr>
        <p:sp>
          <p:nvSpPr>
            <p:cNvPr id="8" name="矩形 7">
              <a:extLst>
                <a:ext uri="{FF2B5EF4-FFF2-40B4-BE49-F238E27FC236}">
                  <a16:creationId xmlns:a16="http://schemas.microsoft.com/office/drawing/2014/main" id="{13012A25-1DD7-4D17-828D-4C52061ED2F0}"/>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组合 12">
              <a:extLst>
                <a:ext uri="{FF2B5EF4-FFF2-40B4-BE49-F238E27FC236}">
                  <a16:creationId xmlns:a16="http://schemas.microsoft.com/office/drawing/2014/main" id="{E9F94FE4-0FB6-4EBB-9343-A9E744D6D8D4}"/>
                </a:ext>
              </a:extLst>
            </p:cNvPr>
            <p:cNvGrpSpPr/>
            <p:nvPr/>
          </p:nvGrpSpPr>
          <p:grpSpPr>
            <a:xfrm>
              <a:off x="-1" y="5786005"/>
              <a:ext cx="12192001" cy="1071995"/>
              <a:chOff x="-1" y="5765224"/>
              <a:chExt cx="12192001" cy="1071995"/>
            </a:xfrm>
          </p:grpSpPr>
          <p:pic>
            <p:nvPicPr>
              <p:cNvPr id="7" name="图片 6">
                <a:extLst>
                  <a:ext uri="{FF2B5EF4-FFF2-40B4-BE49-F238E27FC236}">
                    <a16:creationId xmlns:a16="http://schemas.microsoft.com/office/drawing/2014/main" id="{3A42EF20-C77E-4262-BC4F-3827F3B21B1E}"/>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10" name="矩形 9">
                <a:extLst>
                  <a:ext uri="{FF2B5EF4-FFF2-40B4-BE49-F238E27FC236}">
                    <a16:creationId xmlns:a16="http://schemas.microsoft.com/office/drawing/2014/main" id="{5F476BF5-AE13-46FE-B320-8ECDD400AA78}"/>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a:extLst>
                  <a:ext uri="{FF2B5EF4-FFF2-40B4-BE49-F238E27FC236}">
                    <a16:creationId xmlns:a16="http://schemas.microsoft.com/office/drawing/2014/main" id="{F27FFB5E-0375-41DB-8E33-1E616FBB7DAA}"/>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B17BC0F6-30E7-40FD-9D38-7DCCE094ED0A}"/>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标题 1">
            <a:extLst>
              <a:ext uri="{FF2B5EF4-FFF2-40B4-BE49-F238E27FC236}">
                <a16:creationId xmlns:a16="http://schemas.microsoft.com/office/drawing/2014/main" id="{1A3CF2AF-5CBC-4D57-981E-1328531BCE0B}"/>
              </a:ext>
            </a:extLst>
          </p:cNvPr>
          <p:cNvSpPr>
            <a:spLocks noGrp="1"/>
          </p:cNvSpPr>
          <p:nvPr>
            <p:ph type="title"/>
          </p:nvPr>
        </p:nvSpPr>
        <p:spPr/>
        <p:txBody>
          <a:bodyPr/>
          <a:lstStyle/>
          <a:p>
            <a:r>
              <a:rPr lang="en-US" dirty="0"/>
              <a:t>Contents</a:t>
            </a:r>
          </a:p>
        </p:txBody>
      </p:sp>
      <p:sp>
        <p:nvSpPr>
          <p:cNvPr id="3" name="内容占位符 2">
            <a:extLst>
              <a:ext uri="{FF2B5EF4-FFF2-40B4-BE49-F238E27FC236}">
                <a16:creationId xmlns:a16="http://schemas.microsoft.com/office/drawing/2014/main" id="{85E1A226-8C0A-4BB9-BA56-90EB18121ACF}"/>
              </a:ext>
            </a:extLst>
          </p:cNvPr>
          <p:cNvSpPr>
            <a:spLocks noGrp="1"/>
          </p:cNvSpPr>
          <p:nvPr>
            <p:ph idx="1"/>
          </p:nvPr>
        </p:nvSpPr>
        <p:spPr/>
        <p:txBody>
          <a:bodyPr/>
          <a:lstStyle/>
          <a:p>
            <a:pPr>
              <a:buFont typeface="Wingdings" panose="05000000000000000000" pitchFamily="2" charset="2"/>
              <a:buChar char="Ø"/>
            </a:pPr>
            <a:r>
              <a:rPr lang="en-US" dirty="0"/>
              <a:t>Motivation </a:t>
            </a:r>
          </a:p>
          <a:p>
            <a:pPr>
              <a:buFont typeface="Wingdings" panose="05000000000000000000" pitchFamily="2" charset="2"/>
              <a:buChar char="Ø"/>
            </a:pPr>
            <a:r>
              <a:rPr lang="en-US" dirty="0"/>
              <a:t>Traditional method limitation</a:t>
            </a:r>
          </a:p>
          <a:p>
            <a:pPr>
              <a:buFont typeface="Wingdings" panose="05000000000000000000" pitchFamily="2" charset="2"/>
              <a:buChar char="Ø"/>
            </a:pPr>
            <a:r>
              <a:rPr lang="en-US" dirty="0"/>
              <a:t>Deep learning models</a:t>
            </a:r>
          </a:p>
          <a:p>
            <a:pPr lvl="1">
              <a:buFont typeface="Wingdings" panose="05000000000000000000" pitchFamily="2" charset="2"/>
              <a:buChar char="§"/>
            </a:pPr>
            <a:r>
              <a:rPr lang="en-US" dirty="0"/>
              <a:t>Images classification based on CNN</a:t>
            </a:r>
          </a:p>
          <a:p>
            <a:pPr lvl="1">
              <a:buFont typeface="Wingdings" panose="05000000000000000000" pitchFamily="2" charset="2"/>
              <a:buChar char="§"/>
            </a:pPr>
            <a:r>
              <a:rPr lang="en-US" dirty="0"/>
              <a:t>Auto-encoder filter in images data processing</a:t>
            </a:r>
          </a:p>
          <a:p>
            <a:pPr lvl="1">
              <a:buFont typeface="Wingdings" panose="05000000000000000000" pitchFamily="2" charset="2"/>
              <a:buChar char="§"/>
            </a:pPr>
            <a:r>
              <a:rPr lang="en-US" dirty="0"/>
              <a:t>Emittance prediction based on point cloud network</a:t>
            </a:r>
          </a:p>
          <a:p>
            <a:pPr>
              <a:buFont typeface="Wingdings" panose="05000000000000000000" pitchFamily="2" charset="2"/>
              <a:buChar char="Ø"/>
            </a:pPr>
            <a:r>
              <a:rPr lang="en-US" dirty="0"/>
              <a:t>Summary </a:t>
            </a:r>
          </a:p>
        </p:txBody>
      </p:sp>
      <p:sp>
        <p:nvSpPr>
          <p:cNvPr id="17" name="文本框 16">
            <a:extLst>
              <a:ext uri="{FF2B5EF4-FFF2-40B4-BE49-F238E27FC236}">
                <a16:creationId xmlns:a16="http://schemas.microsoft.com/office/drawing/2014/main" id="{4782111F-3E20-4B1F-877E-71BB4486B36E}"/>
              </a:ext>
            </a:extLst>
          </p:cNvPr>
          <p:cNvSpPr txBox="1"/>
          <p:nvPr/>
        </p:nvSpPr>
        <p:spPr>
          <a:xfrm>
            <a:off x="42030" y="6454474"/>
            <a:ext cx="431528" cy="246221"/>
          </a:xfrm>
          <a:prstGeom prst="rect">
            <a:avLst/>
          </a:prstGeom>
          <a:noFill/>
        </p:spPr>
        <p:txBody>
          <a:bodyPr wrap="none" rtlCol="0">
            <a:spAutoFit/>
          </a:bodyPr>
          <a:lstStyle/>
          <a:p>
            <a:r>
              <a:rPr lang="en-US" sz="1000" dirty="0"/>
              <a:t>2/12</a:t>
            </a:r>
          </a:p>
        </p:txBody>
      </p:sp>
      <p:sp>
        <p:nvSpPr>
          <p:cNvPr id="14" name="文本框 13">
            <a:extLst>
              <a:ext uri="{FF2B5EF4-FFF2-40B4-BE49-F238E27FC236}">
                <a16:creationId xmlns:a16="http://schemas.microsoft.com/office/drawing/2014/main" id="{7D15B1D5-37E3-424B-AB12-56AAAD336BD3}"/>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18" name="文本框 17">
            <a:extLst>
              <a:ext uri="{FF2B5EF4-FFF2-40B4-BE49-F238E27FC236}">
                <a16:creationId xmlns:a16="http://schemas.microsoft.com/office/drawing/2014/main" id="{EB56185C-8CB1-429B-969C-D52636577FC6}"/>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1157503979"/>
      </p:ext>
    </p:extLst>
  </p:cSld>
  <p:clrMapOvr>
    <a:masterClrMapping/>
  </p:clrMapOvr>
  <mc:AlternateContent xmlns:mc="http://schemas.openxmlformats.org/markup-compatibility/2006" xmlns:p14="http://schemas.microsoft.com/office/powerpoint/2010/main">
    <mc:Choice Requires="p14">
      <p:transition spd="slow" p14:dur="2000" advTm="884"/>
    </mc:Choice>
    <mc:Fallback xmlns="">
      <p:transition spd="slow" advTm="88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a:extLst>
              <a:ext uri="{FF2B5EF4-FFF2-40B4-BE49-F238E27FC236}">
                <a16:creationId xmlns:a16="http://schemas.microsoft.com/office/drawing/2014/main" id="{B1E156D1-2F07-4BBF-BA18-CD1719663B53}"/>
              </a:ext>
            </a:extLst>
          </p:cNvPr>
          <p:cNvGrpSpPr/>
          <p:nvPr/>
        </p:nvGrpSpPr>
        <p:grpSpPr>
          <a:xfrm>
            <a:off x="-1" y="0"/>
            <a:ext cx="12192001" cy="6858000"/>
            <a:chOff x="-1" y="0"/>
            <a:chExt cx="12192001" cy="6858000"/>
          </a:xfrm>
        </p:grpSpPr>
        <p:sp>
          <p:nvSpPr>
            <p:cNvPr id="124" name="矩形 123">
              <a:extLst>
                <a:ext uri="{FF2B5EF4-FFF2-40B4-BE49-F238E27FC236}">
                  <a16:creationId xmlns:a16="http://schemas.microsoft.com/office/drawing/2014/main" id="{32A17D59-882F-4C88-82B2-698954FAD85D}"/>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组合 124">
              <a:extLst>
                <a:ext uri="{FF2B5EF4-FFF2-40B4-BE49-F238E27FC236}">
                  <a16:creationId xmlns:a16="http://schemas.microsoft.com/office/drawing/2014/main" id="{FB8775B5-70BC-4D50-9B1E-E032442B5DF8}"/>
                </a:ext>
              </a:extLst>
            </p:cNvPr>
            <p:cNvGrpSpPr/>
            <p:nvPr/>
          </p:nvGrpSpPr>
          <p:grpSpPr>
            <a:xfrm>
              <a:off x="-1" y="5786005"/>
              <a:ext cx="12192001" cy="1071995"/>
              <a:chOff x="-1" y="5765224"/>
              <a:chExt cx="12192001" cy="1071995"/>
            </a:xfrm>
          </p:grpSpPr>
          <p:pic>
            <p:nvPicPr>
              <p:cNvPr id="127" name="图片 126">
                <a:extLst>
                  <a:ext uri="{FF2B5EF4-FFF2-40B4-BE49-F238E27FC236}">
                    <a16:creationId xmlns:a16="http://schemas.microsoft.com/office/drawing/2014/main" id="{DE7AB492-F997-4A6C-9D7E-0C7D83E3EFA5}"/>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128" name="矩形 127">
                <a:extLst>
                  <a:ext uri="{FF2B5EF4-FFF2-40B4-BE49-F238E27FC236}">
                    <a16:creationId xmlns:a16="http://schemas.microsoft.com/office/drawing/2014/main" id="{07D05BA4-DA45-4422-89D8-ACC1830F6B67}"/>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矩形 128">
                <a:extLst>
                  <a:ext uri="{FF2B5EF4-FFF2-40B4-BE49-F238E27FC236}">
                    <a16:creationId xmlns:a16="http://schemas.microsoft.com/office/drawing/2014/main" id="{2D42144F-0B03-4D05-8BC8-085C8658AA65}"/>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矩形 129">
                <a:extLst>
                  <a:ext uri="{FF2B5EF4-FFF2-40B4-BE49-F238E27FC236}">
                    <a16:creationId xmlns:a16="http://schemas.microsoft.com/office/drawing/2014/main" id="{1D145044-AFE6-4B41-AE7F-ABAE6371D58D}"/>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867476" y="43095"/>
            <a:ext cx="1851237" cy="689102"/>
          </a:xfrm>
        </p:spPr>
        <p:txBody>
          <a:bodyPr>
            <a:normAutofit/>
          </a:bodyPr>
          <a:lstStyle/>
          <a:p>
            <a:r>
              <a:rPr lang="en-US" sz="2800" b="1" dirty="0"/>
              <a:t>Motivation</a:t>
            </a:r>
            <a:endParaRPr lang="de-DE" sz="2800" b="1" dirty="0"/>
          </a:p>
        </p:txBody>
      </p:sp>
      <p:sp>
        <p:nvSpPr>
          <p:cNvPr id="8" name="TextBox 7"/>
          <p:cNvSpPr txBox="1"/>
          <p:nvPr/>
        </p:nvSpPr>
        <p:spPr>
          <a:xfrm>
            <a:off x="4539641" y="3736940"/>
            <a:ext cx="6061189" cy="1855893"/>
          </a:xfrm>
          <a:prstGeom prst="rect">
            <a:avLst/>
          </a:prstGeom>
          <a:noFill/>
        </p:spPr>
        <p:txBody>
          <a:bodyPr wrap="square" rtlCol="0">
            <a:spAutoFit/>
          </a:bodyPr>
          <a:lstStyle/>
          <a:p>
            <a:pPr algn="just">
              <a:lnSpc>
                <a:spcPct val="107000"/>
              </a:lnSpc>
              <a:spcAft>
                <a:spcPts val="0"/>
              </a:spcAft>
            </a:pPr>
            <a:r>
              <a:rPr lang="en-US" dirty="0">
                <a:latin typeface="Times New Roman" panose="02020603050405020304" pitchFamily="18" charset="0"/>
                <a:ea typeface="DengXian"/>
                <a:cs typeface="Times New Roman" panose="02020603050405020304" pitchFamily="18" charset="0"/>
              </a:rPr>
              <a:t>The radiation source ELBE (Electron </a:t>
            </a:r>
            <a:r>
              <a:rPr lang="en-US" dirty="0" err="1">
                <a:latin typeface="Times New Roman" panose="02020603050405020304" pitchFamily="18" charset="0"/>
                <a:ea typeface="DengXian"/>
                <a:cs typeface="Times New Roman" panose="02020603050405020304" pitchFamily="18" charset="0"/>
              </a:rPr>
              <a:t>Linac</a:t>
            </a:r>
            <a:r>
              <a:rPr lang="en-US" dirty="0">
                <a:latin typeface="Times New Roman" panose="02020603050405020304" pitchFamily="18" charset="0"/>
                <a:ea typeface="DengXian"/>
                <a:cs typeface="Times New Roman" panose="02020603050405020304" pitchFamily="18" charset="0"/>
              </a:rPr>
              <a:t> for beams with high Brilliance and low Emittance) delivers multiple secondary beams, both electromagnetic radiation and particles. To measure beam emittance effectively before user time, a fast and accurate method, the continue moving slit </a:t>
            </a:r>
            <a:r>
              <a:rPr lang="en-US">
                <a:latin typeface="Times New Roman" panose="02020603050405020304" pitchFamily="18" charset="0"/>
                <a:ea typeface="DengXian"/>
                <a:cs typeface="Times New Roman" panose="02020603050405020304" pitchFamily="18" charset="0"/>
              </a:rPr>
              <a:t>scan system </a:t>
            </a:r>
            <a:r>
              <a:rPr lang="en-US" dirty="0">
                <a:latin typeface="Times New Roman" panose="02020603050405020304" pitchFamily="18" charset="0"/>
                <a:ea typeface="DengXian"/>
                <a:cs typeface="Times New Roman" panose="02020603050405020304" pitchFamily="18" charset="0"/>
              </a:rPr>
              <a:t>for high bunch charge has been developed.</a:t>
            </a:r>
            <a:endParaRPr lang="de-DE" dirty="0">
              <a:latin typeface="Calibri" panose="020F0502020204030204" pitchFamily="34" charset="0"/>
              <a:ea typeface="DengXian"/>
              <a:cs typeface="Times New Roman" panose="02020603050405020304" pitchFamily="18" charset="0"/>
            </a:endParaRPr>
          </a:p>
        </p:txBody>
      </p:sp>
      <p:grpSp>
        <p:nvGrpSpPr>
          <p:cNvPr id="6" name="组合 5">
            <a:extLst>
              <a:ext uri="{FF2B5EF4-FFF2-40B4-BE49-F238E27FC236}">
                <a16:creationId xmlns:a16="http://schemas.microsoft.com/office/drawing/2014/main" id="{6A62DD08-73C2-4E6A-8B74-454AC8DE7F9B}"/>
              </a:ext>
            </a:extLst>
          </p:cNvPr>
          <p:cNvGrpSpPr/>
          <p:nvPr/>
        </p:nvGrpSpPr>
        <p:grpSpPr>
          <a:xfrm>
            <a:off x="867476" y="596918"/>
            <a:ext cx="9223651" cy="2708476"/>
            <a:chOff x="1026361" y="1375671"/>
            <a:chExt cx="9223651" cy="2708476"/>
          </a:xfrm>
        </p:grpSpPr>
        <p:grpSp>
          <p:nvGrpSpPr>
            <p:cNvPr id="9" name="Group 8"/>
            <p:cNvGrpSpPr/>
            <p:nvPr/>
          </p:nvGrpSpPr>
          <p:grpSpPr>
            <a:xfrm>
              <a:off x="1026361" y="1398368"/>
              <a:ext cx="9223651" cy="2685779"/>
              <a:chOff x="1860197" y="701836"/>
              <a:chExt cx="9223651" cy="2685779"/>
            </a:xfrm>
          </p:grpSpPr>
          <p:grpSp>
            <p:nvGrpSpPr>
              <p:cNvPr id="10" name="Group 9"/>
              <p:cNvGrpSpPr/>
              <p:nvPr/>
            </p:nvGrpSpPr>
            <p:grpSpPr>
              <a:xfrm>
                <a:off x="1860197" y="701836"/>
                <a:ext cx="9223651" cy="2685779"/>
                <a:chOff x="13091418" y="7345855"/>
                <a:chExt cx="15780432" cy="4101983"/>
              </a:xfrm>
            </p:grpSpPr>
            <p:grpSp>
              <p:nvGrpSpPr>
                <p:cNvPr id="12" name="Group 11"/>
                <p:cNvGrpSpPr/>
                <p:nvPr/>
              </p:nvGrpSpPr>
              <p:grpSpPr>
                <a:xfrm>
                  <a:off x="13091418" y="7345855"/>
                  <a:ext cx="15780432" cy="4101983"/>
                  <a:chOff x="8390168" y="7011703"/>
                  <a:chExt cx="18615754" cy="4476242"/>
                </a:xfrm>
              </p:grpSpPr>
              <p:grpSp>
                <p:nvGrpSpPr>
                  <p:cNvPr id="21" name="Group 20"/>
                  <p:cNvGrpSpPr/>
                  <p:nvPr/>
                </p:nvGrpSpPr>
                <p:grpSpPr>
                  <a:xfrm>
                    <a:off x="10812236" y="9492059"/>
                    <a:ext cx="352318" cy="410809"/>
                    <a:chOff x="4048896" y="10178222"/>
                    <a:chExt cx="352318" cy="410809"/>
                  </a:xfrm>
                </p:grpSpPr>
                <p:sp>
                  <p:nvSpPr>
                    <p:cNvPr id="109" name="Rectangle 108"/>
                    <p:cNvSpPr/>
                    <p:nvPr/>
                  </p:nvSpPr>
                  <p:spPr bwMode="auto">
                    <a:xfrm>
                      <a:off x="4048896" y="10178222"/>
                      <a:ext cx="352318" cy="298898"/>
                    </a:xfrm>
                    <a:prstGeom prst="rect">
                      <a:avLst/>
                    </a:prstGeom>
                    <a:noFill/>
                    <a:ln w="57150" cap="flat" cmpd="sng" algn="ctr">
                      <a:solidFill>
                        <a:srgbClr val="CF6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8" charset="0"/>
                      </a:endParaRPr>
                    </a:p>
                  </p:txBody>
                </p:sp>
                <p:cxnSp>
                  <p:nvCxnSpPr>
                    <p:cNvPr id="110" name="Straight Connector 109"/>
                    <p:cNvCxnSpPr/>
                    <p:nvPr/>
                  </p:nvCxnSpPr>
                  <p:spPr bwMode="auto">
                    <a:xfrm>
                      <a:off x="4077347" y="10589031"/>
                      <a:ext cx="323867" cy="0"/>
                    </a:xfrm>
                    <a:prstGeom prst="line">
                      <a:avLst/>
                    </a:prstGeom>
                    <a:solidFill>
                      <a:schemeClr val="accent1"/>
                    </a:solidFill>
                    <a:ln w="57150" cap="flat" cmpd="sng" algn="ctr">
                      <a:solidFill>
                        <a:srgbClr val="CF68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8390168" y="7011703"/>
                    <a:ext cx="18615754" cy="4476242"/>
                    <a:chOff x="1632501" y="7696919"/>
                    <a:chExt cx="18615754" cy="4476242"/>
                  </a:xfrm>
                </p:grpSpPr>
                <p:grpSp>
                  <p:nvGrpSpPr>
                    <p:cNvPr id="23" name="Gruppieren 11"/>
                    <p:cNvGrpSpPr/>
                    <p:nvPr/>
                  </p:nvGrpSpPr>
                  <p:grpSpPr>
                    <a:xfrm>
                      <a:off x="1632501" y="7696919"/>
                      <a:ext cx="18615754" cy="4425454"/>
                      <a:chOff x="426272" y="7742599"/>
                      <a:chExt cx="18615754" cy="4425454"/>
                    </a:xfrm>
                  </p:grpSpPr>
                  <p:grpSp>
                    <p:nvGrpSpPr>
                      <p:cNvPr id="27" name="Gruppieren 25"/>
                      <p:cNvGrpSpPr/>
                      <p:nvPr/>
                    </p:nvGrpSpPr>
                    <p:grpSpPr>
                      <a:xfrm>
                        <a:off x="426272" y="7742599"/>
                        <a:ext cx="18615754" cy="4425454"/>
                        <a:chOff x="391489" y="9732992"/>
                        <a:chExt cx="18615754" cy="4425454"/>
                      </a:xfrm>
                    </p:grpSpPr>
                    <p:grpSp>
                      <p:nvGrpSpPr>
                        <p:cNvPr id="29" name="Gruppieren 24"/>
                        <p:cNvGrpSpPr/>
                        <p:nvPr/>
                      </p:nvGrpSpPr>
                      <p:grpSpPr>
                        <a:xfrm>
                          <a:off x="391489" y="10083532"/>
                          <a:ext cx="18615754" cy="4074914"/>
                          <a:chOff x="391489" y="10083532"/>
                          <a:chExt cx="18615754" cy="4074914"/>
                        </a:xfrm>
                      </p:grpSpPr>
                      <p:cxnSp>
                        <p:nvCxnSpPr>
                          <p:cNvPr id="45" name="Straight Connector 44"/>
                          <p:cNvCxnSpPr/>
                          <p:nvPr/>
                        </p:nvCxnSpPr>
                        <p:spPr bwMode="auto">
                          <a:xfrm flipV="1">
                            <a:off x="2604131" y="12339110"/>
                            <a:ext cx="3905093" cy="2172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6" name="Cube 45"/>
                          <p:cNvSpPr/>
                          <p:nvPr/>
                        </p:nvSpPr>
                        <p:spPr bwMode="auto">
                          <a:xfrm>
                            <a:off x="9922042" y="12128411"/>
                            <a:ext cx="409561" cy="610666"/>
                          </a:xfrm>
                          <a:prstGeom prst="cube">
                            <a:avLst>
                              <a:gd name="adj" fmla="val 90080"/>
                            </a:avLst>
                          </a:prstGeom>
                          <a:solidFill>
                            <a:schemeClr val="accent3">
                              <a:lumMod val="5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47" name="Group 46"/>
                          <p:cNvGrpSpPr/>
                          <p:nvPr/>
                        </p:nvGrpSpPr>
                        <p:grpSpPr>
                          <a:xfrm flipH="1">
                            <a:off x="12199586" y="12954614"/>
                            <a:ext cx="738656" cy="500159"/>
                            <a:chOff x="-2106716" y="12163059"/>
                            <a:chExt cx="1429443" cy="1016846"/>
                          </a:xfrm>
                        </p:grpSpPr>
                        <p:sp>
                          <p:nvSpPr>
                            <p:cNvPr id="107" name="Rounded Rectangle 106"/>
                            <p:cNvSpPr/>
                            <p:nvPr/>
                          </p:nvSpPr>
                          <p:spPr bwMode="auto">
                            <a:xfrm>
                              <a:off x="-2106716" y="12163059"/>
                              <a:ext cx="1429443" cy="1016846"/>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8" name="Isosceles Triangle 107"/>
                            <p:cNvSpPr/>
                            <p:nvPr/>
                          </p:nvSpPr>
                          <p:spPr bwMode="auto">
                            <a:xfrm rot="5400000">
                              <a:off x="-1829881" y="12092410"/>
                              <a:ext cx="535034" cy="1061644"/>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nvGrpSpPr>
                          <p:cNvPr id="48" name="Group 47"/>
                          <p:cNvGrpSpPr/>
                          <p:nvPr/>
                        </p:nvGrpSpPr>
                        <p:grpSpPr>
                          <a:xfrm>
                            <a:off x="14708829" y="12073967"/>
                            <a:ext cx="758680" cy="500158"/>
                            <a:chOff x="24812139" y="12515142"/>
                            <a:chExt cx="1468194" cy="1016845"/>
                          </a:xfrm>
                        </p:grpSpPr>
                        <p:sp>
                          <p:nvSpPr>
                            <p:cNvPr id="105" name="Rounded Rectangle 104"/>
                            <p:cNvSpPr/>
                            <p:nvPr/>
                          </p:nvSpPr>
                          <p:spPr bwMode="auto">
                            <a:xfrm>
                              <a:off x="24850888" y="12515142"/>
                              <a:ext cx="1429445" cy="1016845"/>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6" name="Isosceles Triangle 105"/>
                            <p:cNvSpPr/>
                            <p:nvPr/>
                          </p:nvSpPr>
                          <p:spPr bwMode="auto">
                            <a:xfrm rot="5400000">
                              <a:off x="25123679" y="12486973"/>
                              <a:ext cx="438561" cy="1061641"/>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cxnSp>
                        <p:nvCxnSpPr>
                          <p:cNvPr id="49" name="Straight Connector 48"/>
                          <p:cNvCxnSpPr/>
                          <p:nvPr/>
                        </p:nvCxnSpPr>
                        <p:spPr bwMode="auto">
                          <a:xfrm flipV="1">
                            <a:off x="8028877" y="10919497"/>
                            <a:ext cx="585899" cy="146394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50" name="Rectangle 49"/>
                          <p:cNvSpPr/>
                          <p:nvPr/>
                        </p:nvSpPr>
                        <p:spPr bwMode="auto">
                          <a:xfrm>
                            <a:off x="880707" y="10529624"/>
                            <a:ext cx="2759859" cy="590349"/>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1" name="TextBox 50"/>
                          <p:cNvSpPr txBox="1"/>
                          <p:nvPr/>
                        </p:nvSpPr>
                        <p:spPr>
                          <a:xfrm>
                            <a:off x="476579" y="10083532"/>
                            <a:ext cx="3527896"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Thermionic injector</a:t>
                            </a:r>
                            <a:endParaRPr lang="en-US" sz="900" b="1" dirty="0">
                              <a:solidFill>
                                <a:schemeClr val="tx1"/>
                              </a:solidFill>
                              <a:latin typeface="Arial" panose="020B0604020202020204" pitchFamily="34" charset="0"/>
                              <a:cs typeface="Arial" panose="020B0604020202020204" pitchFamily="34" charset="0"/>
                            </a:endParaRPr>
                          </a:p>
                        </p:txBody>
                      </p:sp>
                      <p:sp>
                        <p:nvSpPr>
                          <p:cNvPr id="52" name="TextBox 51"/>
                          <p:cNvSpPr txBox="1"/>
                          <p:nvPr/>
                        </p:nvSpPr>
                        <p:spPr>
                          <a:xfrm>
                            <a:off x="391489" y="11630130"/>
                            <a:ext cx="2290468" cy="25189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err="1">
                                <a:solidFill>
                                  <a:schemeClr val="tx1"/>
                                </a:solidFill>
                                <a:latin typeface="Arial" panose="020B0604020202020204" pitchFamily="34" charset="0"/>
                                <a:cs typeface="Arial" panose="020B0604020202020204" pitchFamily="34" charset="0"/>
                              </a:rPr>
                              <a:t>SRFgun</a:t>
                            </a:r>
                            <a:r>
                              <a:rPr lang="en-US" altLang="zh-CN" sz="900" b="1" dirty="0">
                                <a:solidFill>
                                  <a:schemeClr val="tx1"/>
                                </a:solidFill>
                                <a:latin typeface="Arial" panose="020B0604020202020204" pitchFamily="34" charset="0"/>
                                <a:cs typeface="Arial" panose="020B0604020202020204" pitchFamily="34" charset="0"/>
                              </a:rPr>
                              <a:t> II</a:t>
                            </a:r>
                            <a:endParaRPr lang="en-US" sz="900" b="1" dirty="0">
                              <a:solidFill>
                                <a:schemeClr val="tx1"/>
                              </a:solidFill>
                              <a:latin typeface="Arial" panose="020B0604020202020204" pitchFamily="34" charset="0"/>
                              <a:cs typeface="Arial" panose="020B0604020202020204" pitchFamily="34" charset="0"/>
                            </a:endParaRPr>
                          </a:p>
                        </p:txBody>
                      </p:sp>
                      <p:grpSp>
                        <p:nvGrpSpPr>
                          <p:cNvPr id="53" name="Group 52"/>
                          <p:cNvGrpSpPr/>
                          <p:nvPr/>
                        </p:nvGrpSpPr>
                        <p:grpSpPr>
                          <a:xfrm>
                            <a:off x="880707" y="12087585"/>
                            <a:ext cx="1245490" cy="546484"/>
                            <a:chOff x="6588094" y="11488589"/>
                            <a:chExt cx="2242982" cy="1110059"/>
                          </a:xfrm>
                          <a:solidFill>
                            <a:srgbClr val="0070C0"/>
                          </a:solidFill>
                        </p:grpSpPr>
                        <p:sp>
                          <p:nvSpPr>
                            <p:cNvPr id="99" name="Flowchart: Direct Access Storage 98"/>
                            <p:cNvSpPr/>
                            <p:nvPr/>
                          </p:nvSpPr>
                          <p:spPr bwMode="auto">
                            <a:xfrm>
                              <a:off x="6588094" y="11899441"/>
                              <a:ext cx="538368" cy="288354"/>
                            </a:xfrm>
                            <a:prstGeom prst="flowChartMagneticDrum">
                              <a:avLst/>
                            </a:prstGeom>
                            <a:grp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0" name="Oval 99"/>
                            <p:cNvSpPr/>
                            <p:nvPr/>
                          </p:nvSpPr>
                          <p:spPr bwMode="auto">
                            <a:xfrm>
                              <a:off x="6766422" y="11488589"/>
                              <a:ext cx="432048" cy="1110059"/>
                            </a:xfrm>
                            <a:prstGeom prst="ellipse">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1" name="Oval 100"/>
                            <p:cNvSpPr/>
                            <p:nvPr/>
                          </p:nvSpPr>
                          <p:spPr bwMode="auto">
                            <a:xfrm>
                              <a:off x="7018090" y="11488589"/>
                              <a:ext cx="648072" cy="1110059"/>
                            </a:xfrm>
                            <a:prstGeom prst="ellipse">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2" name="Oval 101"/>
                            <p:cNvSpPr/>
                            <p:nvPr/>
                          </p:nvSpPr>
                          <p:spPr bwMode="auto">
                            <a:xfrm>
                              <a:off x="7449475" y="11488589"/>
                              <a:ext cx="648072" cy="1110059"/>
                            </a:xfrm>
                            <a:prstGeom prst="ellipse">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3" name="Oval 102"/>
                            <p:cNvSpPr/>
                            <p:nvPr/>
                          </p:nvSpPr>
                          <p:spPr bwMode="auto">
                            <a:xfrm>
                              <a:off x="7880860" y="11488589"/>
                              <a:ext cx="648072" cy="1110059"/>
                            </a:xfrm>
                            <a:prstGeom prst="ellipse">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4" name="Flowchart: Direct Access Storage 103"/>
                            <p:cNvSpPr/>
                            <p:nvPr/>
                          </p:nvSpPr>
                          <p:spPr bwMode="auto">
                            <a:xfrm>
                              <a:off x="8292708" y="11899441"/>
                              <a:ext cx="538368" cy="288354"/>
                            </a:xfrm>
                            <a:prstGeom prst="flowChartMagneticDrum">
                              <a:avLst/>
                            </a:prstGeom>
                            <a:grpFill/>
                            <a:ln w="31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cxnSp>
                        <p:nvCxnSpPr>
                          <p:cNvPr id="54" name="Straight Connector 53"/>
                          <p:cNvCxnSpPr/>
                          <p:nvPr/>
                        </p:nvCxnSpPr>
                        <p:spPr bwMode="auto">
                          <a:xfrm flipV="1">
                            <a:off x="3640567" y="10824923"/>
                            <a:ext cx="15366676" cy="822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55" name="Group 54"/>
                          <p:cNvGrpSpPr/>
                          <p:nvPr/>
                        </p:nvGrpSpPr>
                        <p:grpSpPr>
                          <a:xfrm>
                            <a:off x="9246306" y="10494072"/>
                            <a:ext cx="3136346" cy="657107"/>
                            <a:chOff x="13585884" y="12234387"/>
                            <a:chExt cx="4954207" cy="856947"/>
                          </a:xfrm>
                        </p:grpSpPr>
                        <p:grpSp>
                          <p:nvGrpSpPr>
                            <p:cNvPr id="74" name="Group 73"/>
                            <p:cNvGrpSpPr/>
                            <p:nvPr/>
                          </p:nvGrpSpPr>
                          <p:grpSpPr>
                            <a:xfrm>
                              <a:off x="13585884" y="12309229"/>
                              <a:ext cx="2931042" cy="712931"/>
                              <a:chOff x="17477413" y="9099601"/>
                              <a:chExt cx="4090781" cy="1110059"/>
                            </a:xfrm>
                          </p:grpSpPr>
                          <p:sp>
                            <p:nvSpPr>
                              <p:cNvPr id="88" name="Flowchart: Direct Access Storage 87"/>
                              <p:cNvSpPr/>
                              <p:nvPr/>
                            </p:nvSpPr>
                            <p:spPr bwMode="auto">
                              <a:xfrm>
                                <a:off x="17477413" y="9496728"/>
                                <a:ext cx="547205" cy="308361"/>
                              </a:xfrm>
                              <a:prstGeom prst="flowChartMagneticDrum">
                                <a:avLst/>
                              </a:prstGeom>
                              <a:solidFill>
                                <a:srgbClr val="0070C0"/>
                              </a:solidFill>
                              <a:ln w="31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9" name="Oval 88"/>
                              <p:cNvSpPr/>
                              <p:nvPr/>
                            </p:nvSpPr>
                            <p:spPr bwMode="auto">
                              <a:xfrm>
                                <a:off x="17837337"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0" name="Oval 89"/>
                              <p:cNvSpPr/>
                              <p:nvPr/>
                            </p:nvSpPr>
                            <p:spPr bwMode="auto">
                              <a:xfrm>
                                <a:off x="18211884"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1" name="Oval 90"/>
                              <p:cNvSpPr/>
                              <p:nvPr/>
                            </p:nvSpPr>
                            <p:spPr bwMode="auto">
                              <a:xfrm>
                                <a:off x="18586431"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2" name="Oval 91"/>
                              <p:cNvSpPr/>
                              <p:nvPr/>
                            </p:nvSpPr>
                            <p:spPr bwMode="auto">
                              <a:xfrm>
                                <a:off x="18960979"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3" name="Oval 92"/>
                              <p:cNvSpPr/>
                              <p:nvPr/>
                            </p:nvSpPr>
                            <p:spPr bwMode="auto">
                              <a:xfrm>
                                <a:off x="19335526"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4" name="Oval 93"/>
                              <p:cNvSpPr/>
                              <p:nvPr/>
                            </p:nvSpPr>
                            <p:spPr bwMode="auto">
                              <a:xfrm>
                                <a:off x="19623820"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5" name="Oval 94"/>
                              <p:cNvSpPr/>
                              <p:nvPr/>
                            </p:nvSpPr>
                            <p:spPr bwMode="auto">
                              <a:xfrm>
                                <a:off x="19998370"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6" name="Oval 95"/>
                              <p:cNvSpPr/>
                              <p:nvPr/>
                            </p:nvSpPr>
                            <p:spPr bwMode="auto">
                              <a:xfrm>
                                <a:off x="20271894"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7" name="Oval 96"/>
                              <p:cNvSpPr/>
                              <p:nvPr/>
                            </p:nvSpPr>
                            <p:spPr bwMode="auto">
                              <a:xfrm>
                                <a:off x="20560191"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8" name="Flowchart: Direct Access Storage 97"/>
                              <p:cNvSpPr/>
                              <p:nvPr/>
                            </p:nvSpPr>
                            <p:spPr bwMode="auto">
                              <a:xfrm>
                                <a:off x="21020987" y="9496728"/>
                                <a:ext cx="547207" cy="308361"/>
                              </a:xfrm>
                              <a:prstGeom prst="flowChartMagneticDrum">
                                <a:avLst/>
                              </a:prstGeom>
                              <a:solidFill>
                                <a:srgbClr val="0070C0"/>
                              </a:solidFill>
                              <a:ln w="31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nvGrpSpPr>
                            <p:cNvPr id="75" name="Group 74"/>
                            <p:cNvGrpSpPr/>
                            <p:nvPr/>
                          </p:nvGrpSpPr>
                          <p:grpSpPr>
                            <a:xfrm>
                              <a:off x="16403699" y="12309229"/>
                              <a:ext cx="2136392" cy="712931"/>
                              <a:chOff x="17274188" y="9099601"/>
                              <a:chExt cx="2981712" cy="1110059"/>
                            </a:xfrm>
                          </p:grpSpPr>
                          <p:sp>
                            <p:nvSpPr>
                              <p:cNvPr id="77" name="Flowchart: Direct Access Storage 76"/>
                              <p:cNvSpPr/>
                              <p:nvPr/>
                            </p:nvSpPr>
                            <p:spPr bwMode="auto">
                              <a:xfrm>
                                <a:off x="17274188" y="9496728"/>
                                <a:ext cx="547206" cy="308361"/>
                              </a:xfrm>
                              <a:prstGeom prst="flowChartMagneticDrum">
                                <a:avLst/>
                              </a:prstGeom>
                              <a:solidFill>
                                <a:srgbClr val="0070C0"/>
                              </a:solidFill>
                              <a:ln w="31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8" name="Oval 77"/>
                              <p:cNvSpPr/>
                              <p:nvPr/>
                            </p:nvSpPr>
                            <p:spPr bwMode="auto">
                              <a:xfrm>
                                <a:off x="17547816"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9" name="Oval 78"/>
                              <p:cNvSpPr/>
                              <p:nvPr/>
                            </p:nvSpPr>
                            <p:spPr bwMode="auto">
                              <a:xfrm>
                                <a:off x="17735089"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0" name="Oval 79"/>
                              <p:cNvSpPr/>
                              <p:nvPr/>
                            </p:nvSpPr>
                            <p:spPr bwMode="auto">
                              <a:xfrm>
                                <a:off x="17922366"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1" name="Oval 80"/>
                              <p:cNvSpPr/>
                              <p:nvPr/>
                            </p:nvSpPr>
                            <p:spPr bwMode="auto">
                              <a:xfrm>
                                <a:off x="18109637"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2" name="Oval 81"/>
                              <p:cNvSpPr/>
                              <p:nvPr/>
                            </p:nvSpPr>
                            <p:spPr bwMode="auto">
                              <a:xfrm>
                                <a:off x="18296913"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3" name="Oval 82"/>
                              <p:cNvSpPr/>
                              <p:nvPr/>
                            </p:nvSpPr>
                            <p:spPr bwMode="auto">
                              <a:xfrm>
                                <a:off x="18570437"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4" name="Oval 83"/>
                              <p:cNvSpPr/>
                              <p:nvPr/>
                            </p:nvSpPr>
                            <p:spPr bwMode="auto">
                              <a:xfrm>
                                <a:off x="18757711"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5" name="Oval 84"/>
                              <p:cNvSpPr/>
                              <p:nvPr/>
                            </p:nvSpPr>
                            <p:spPr bwMode="auto">
                              <a:xfrm>
                                <a:off x="19046007" y="9099601"/>
                                <a:ext cx="648072"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6" name="Oval 85"/>
                              <p:cNvSpPr/>
                              <p:nvPr/>
                            </p:nvSpPr>
                            <p:spPr bwMode="auto">
                              <a:xfrm>
                                <a:off x="19319532" y="9099601"/>
                                <a:ext cx="648074" cy="1110059"/>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7" name="Flowchart: Direct Access Storage 86"/>
                              <p:cNvSpPr/>
                              <p:nvPr/>
                            </p:nvSpPr>
                            <p:spPr bwMode="auto">
                              <a:xfrm>
                                <a:off x="19708693" y="9496728"/>
                                <a:ext cx="547207" cy="308361"/>
                              </a:xfrm>
                              <a:prstGeom prst="flowChartMagneticDrum">
                                <a:avLst/>
                              </a:prstGeom>
                              <a:solidFill>
                                <a:srgbClr val="0070C0"/>
                              </a:solidFill>
                              <a:ln w="31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76" name="Rounded Rectangle 75"/>
                            <p:cNvSpPr/>
                            <p:nvPr/>
                          </p:nvSpPr>
                          <p:spPr bwMode="auto">
                            <a:xfrm>
                              <a:off x="13604713" y="12234387"/>
                              <a:ext cx="4687981" cy="856947"/>
                            </a:xfrm>
                            <a:prstGeom prst="roundRect">
                              <a:avLst/>
                            </a:prstGeom>
                            <a:no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cxnSp>
                        <p:nvCxnSpPr>
                          <p:cNvPr id="56" name="Straight Connector 55"/>
                          <p:cNvCxnSpPr/>
                          <p:nvPr/>
                        </p:nvCxnSpPr>
                        <p:spPr bwMode="auto">
                          <a:xfrm flipV="1">
                            <a:off x="2112104" y="12360826"/>
                            <a:ext cx="256846" cy="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57" name="Trapezoid 56"/>
                          <p:cNvSpPr/>
                          <p:nvPr/>
                        </p:nvSpPr>
                        <p:spPr bwMode="auto">
                          <a:xfrm rot="8100000">
                            <a:off x="8439789" y="10660342"/>
                            <a:ext cx="547429" cy="425777"/>
                          </a:xfrm>
                          <a:prstGeom prst="trapezoid">
                            <a:avLst>
                              <a:gd name="adj" fmla="val 40117"/>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58" name="Group 57"/>
                          <p:cNvGrpSpPr/>
                          <p:nvPr/>
                        </p:nvGrpSpPr>
                        <p:grpSpPr>
                          <a:xfrm>
                            <a:off x="2368951" y="12056700"/>
                            <a:ext cx="285525" cy="608253"/>
                            <a:chOff x="22585430" y="7612373"/>
                            <a:chExt cx="4343232" cy="6282420"/>
                          </a:xfrm>
                        </p:grpSpPr>
                        <p:sp>
                          <p:nvSpPr>
                            <p:cNvPr id="72" name="Flowchart: Direct Access Storage 71"/>
                            <p:cNvSpPr/>
                            <p:nvPr/>
                          </p:nvSpPr>
                          <p:spPr bwMode="auto">
                            <a:xfrm>
                              <a:off x="22585430" y="7612373"/>
                              <a:ext cx="4343232" cy="6282420"/>
                            </a:xfrm>
                            <a:prstGeom prst="flowChartMagneticDrum">
                              <a:avLst/>
                            </a:prstGeom>
                            <a:solidFill>
                              <a:srgbClr val="00B050"/>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3" name="Oval 72"/>
                            <p:cNvSpPr/>
                            <p:nvPr/>
                          </p:nvSpPr>
                          <p:spPr bwMode="auto">
                            <a:xfrm>
                              <a:off x="25848542" y="8782225"/>
                              <a:ext cx="864096" cy="3984313"/>
                            </a:xfrm>
                            <a:prstGeom prst="ellipse">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cxnSp>
                        <p:nvCxnSpPr>
                          <p:cNvPr id="59" name="Straight Connector 58"/>
                          <p:cNvCxnSpPr>
                            <a:stCxn id="108" idx="3"/>
                          </p:cNvCxnSpPr>
                          <p:nvPr/>
                        </p:nvCxnSpPr>
                        <p:spPr bwMode="auto">
                          <a:xfrm>
                            <a:off x="12931250" y="13180962"/>
                            <a:ext cx="988172" cy="972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0" name="Straight Connector 59"/>
                          <p:cNvCxnSpPr>
                            <a:endCxn id="106" idx="3"/>
                          </p:cNvCxnSpPr>
                          <p:nvPr/>
                        </p:nvCxnSpPr>
                        <p:spPr bwMode="auto">
                          <a:xfrm flipV="1">
                            <a:off x="6341336" y="12321208"/>
                            <a:ext cx="8367492" cy="17902"/>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1" name="Chord 60"/>
                          <p:cNvSpPr/>
                          <p:nvPr/>
                        </p:nvSpPr>
                        <p:spPr bwMode="auto">
                          <a:xfrm>
                            <a:off x="13044449" y="11943376"/>
                            <a:ext cx="1191829" cy="1434807"/>
                          </a:xfrm>
                          <a:prstGeom prst="chord">
                            <a:avLst>
                              <a:gd name="adj1" fmla="val 16210617"/>
                              <a:gd name="adj2" fmla="val 5439014"/>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2" name="Cube 61"/>
                          <p:cNvSpPr/>
                          <p:nvPr/>
                        </p:nvSpPr>
                        <p:spPr bwMode="auto">
                          <a:xfrm flipH="1">
                            <a:off x="11522886" y="11863877"/>
                            <a:ext cx="396426" cy="934242"/>
                          </a:xfrm>
                          <a:prstGeom prst="cube">
                            <a:avLst>
                              <a:gd name="adj" fmla="val 90080"/>
                            </a:avLst>
                          </a:prstGeom>
                          <a:solidFill>
                            <a:srgbClr val="FFC00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3" name="Cube 62"/>
                          <p:cNvSpPr/>
                          <p:nvPr/>
                        </p:nvSpPr>
                        <p:spPr bwMode="auto">
                          <a:xfrm>
                            <a:off x="9924266" y="11788699"/>
                            <a:ext cx="396426" cy="623791"/>
                          </a:xfrm>
                          <a:prstGeom prst="cube">
                            <a:avLst>
                              <a:gd name="adj" fmla="val 90080"/>
                            </a:avLst>
                          </a:prstGeom>
                          <a:solidFill>
                            <a:schemeClr val="accent3">
                              <a:lumMod val="5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4" name="Trapezoid 63"/>
                          <p:cNvSpPr/>
                          <p:nvPr/>
                        </p:nvSpPr>
                        <p:spPr bwMode="auto">
                          <a:xfrm rot="18900000">
                            <a:off x="7692177" y="12159202"/>
                            <a:ext cx="547429" cy="425777"/>
                          </a:xfrm>
                          <a:prstGeom prst="trapezoid">
                            <a:avLst>
                              <a:gd name="adj" fmla="val 40117"/>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5" name="TextBox 64"/>
                          <p:cNvSpPr txBox="1"/>
                          <p:nvPr/>
                        </p:nvSpPr>
                        <p:spPr>
                          <a:xfrm>
                            <a:off x="9006279" y="10151920"/>
                            <a:ext cx="3503923" cy="25189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accelerator module 1</a:t>
                            </a:r>
                            <a:endParaRPr lang="en-US" sz="900" b="1" dirty="0">
                              <a:solidFill>
                                <a:schemeClr val="tx1"/>
                              </a:solidFill>
                              <a:latin typeface="Arial" panose="020B0604020202020204" pitchFamily="34" charset="0"/>
                              <a:cs typeface="Arial" panose="020B0604020202020204" pitchFamily="34" charset="0"/>
                            </a:endParaRPr>
                          </a:p>
                        </p:txBody>
                      </p:sp>
                      <p:sp>
                        <p:nvSpPr>
                          <p:cNvPr id="66" name="Rounded Rectangle 65"/>
                          <p:cNvSpPr/>
                          <p:nvPr/>
                        </p:nvSpPr>
                        <p:spPr bwMode="auto">
                          <a:xfrm>
                            <a:off x="823957" y="12034286"/>
                            <a:ext cx="1359557" cy="657107"/>
                          </a:xfrm>
                          <a:prstGeom prst="roundRect">
                            <a:avLst/>
                          </a:prstGeom>
                          <a:no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7" name="TextBox 66"/>
                          <p:cNvSpPr txBox="1"/>
                          <p:nvPr/>
                        </p:nvSpPr>
                        <p:spPr>
                          <a:xfrm>
                            <a:off x="9074244" y="12935291"/>
                            <a:ext cx="1929457" cy="61554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slit mask</a:t>
                            </a:r>
                          </a:p>
                          <a:p>
                            <a:pPr algn="ctr"/>
                            <a:r>
                              <a:rPr lang="en-US" sz="900" b="1" dirty="0">
                                <a:solidFill>
                                  <a:schemeClr val="tx1"/>
                                </a:solidFill>
                                <a:latin typeface="Arial" panose="020B0604020202020204" pitchFamily="34" charset="0"/>
                                <a:cs typeface="Arial" panose="020B0604020202020204" pitchFamily="34" charset="0"/>
                              </a:rPr>
                              <a:t>YAG screen 2</a:t>
                            </a:r>
                          </a:p>
                        </p:txBody>
                      </p:sp>
                      <p:sp>
                        <p:nvSpPr>
                          <p:cNvPr id="68" name="TextBox 67"/>
                          <p:cNvSpPr txBox="1"/>
                          <p:nvPr/>
                        </p:nvSpPr>
                        <p:spPr>
                          <a:xfrm>
                            <a:off x="10536888" y="12708621"/>
                            <a:ext cx="1876250" cy="38471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YAG screen 3 </a:t>
                            </a:r>
                            <a:endParaRPr lang="en-US" sz="900" b="1" dirty="0">
                              <a:solidFill>
                                <a:schemeClr val="tx1"/>
                              </a:solidFill>
                              <a:latin typeface="Arial" panose="020B0604020202020204" pitchFamily="34" charset="0"/>
                              <a:cs typeface="Arial" panose="020B0604020202020204" pitchFamily="34" charset="0"/>
                            </a:endParaRPr>
                          </a:p>
                        </p:txBody>
                      </p:sp>
                      <p:sp>
                        <p:nvSpPr>
                          <p:cNvPr id="69" name="TextBox 68"/>
                          <p:cNvSpPr txBox="1"/>
                          <p:nvPr/>
                        </p:nvSpPr>
                        <p:spPr>
                          <a:xfrm rot="16200000">
                            <a:off x="1728103" y="13295524"/>
                            <a:ext cx="1453538" cy="27230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solenoid</a:t>
                            </a:r>
                            <a:endParaRPr lang="en-US" sz="900" b="1"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15527061" y="11965188"/>
                            <a:ext cx="1201795" cy="25189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dump</a:t>
                            </a:r>
                            <a:endParaRPr lang="en-US" sz="900" b="1" dirty="0">
                              <a:solidFill>
                                <a:schemeClr val="tx1"/>
                              </a:solidFill>
                              <a:latin typeface="Arial" panose="020B0604020202020204" pitchFamily="34" charset="0"/>
                              <a:cs typeface="Arial" panose="020B0604020202020204" pitchFamily="34" charset="0"/>
                            </a:endParaRPr>
                          </a:p>
                        </p:txBody>
                      </p:sp>
                      <p:sp>
                        <p:nvSpPr>
                          <p:cNvPr id="71" name="TextBox 70"/>
                          <p:cNvSpPr txBox="1"/>
                          <p:nvPr/>
                        </p:nvSpPr>
                        <p:spPr>
                          <a:xfrm>
                            <a:off x="14023957" y="12607971"/>
                            <a:ext cx="2281054"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energy measurement</a:t>
                            </a:r>
                            <a:endParaRPr lang="en-US" sz="900" b="1" dirty="0">
                              <a:solidFill>
                                <a:schemeClr val="tx1"/>
                              </a:solidFill>
                              <a:latin typeface="Arial" panose="020B0604020202020204" pitchFamily="34" charset="0"/>
                              <a:cs typeface="Arial" panose="020B0604020202020204" pitchFamily="34" charset="0"/>
                            </a:endParaRPr>
                          </a:p>
                        </p:txBody>
                      </p:sp>
                    </p:grpSp>
                    <p:grpSp>
                      <p:nvGrpSpPr>
                        <p:cNvPr id="30" name="Group 44"/>
                        <p:cNvGrpSpPr/>
                        <p:nvPr/>
                      </p:nvGrpSpPr>
                      <p:grpSpPr>
                        <a:xfrm>
                          <a:off x="15892732" y="10023639"/>
                          <a:ext cx="2342581" cy="972027"/>
                          <a:chOff x="12300856" y="12636449"/>
                          <a:chExt cx="2773262" cy="1258344"/>
                        </a:xfrm>
                      </p:grpSpPr>
                      <p:sp>
                        <p:nvSpPr>
                          <p:cNvPr id="40" name="Trapezoid 39"/>
                          <p:cNvSpPr/>
                          <p:nvPr/>
                        </p:nvSpPr>
                        <p:spPr bwMode="auto">
                          <a:xfrm>
                            <a:off x="12486145" y="12744060"/>
                            <a:ext cx="2489620" cy="933592"/>
                          </a:xfrm>
                          <a:prstGeom prst="trapezoid">
                            <a:avLst>
                              <a:gd name="adj" fmla="val 97529"/>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1" name="Rectangle 43"/>
                          <p:cNvSpPr/>
                          <p:nvPr/>
                        </p:nvSpPr>
                        <p:spPr bwMode="auto">
                          <a:xfrm>
                            <a:off x="12300856" y="13224251"/>
                            <a:ext cx="442230" cy="670541"/>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2" name="Rectangle 329"/>
                          <p:cNvSpPr/>
                          <p:nvPr/>
                        </p:nvSpPr>
                        <p:spPr bwMode="auto">
                          <a:xfrm>
                            <a:off x="13031118" y="12636449"/>
                            <a:ext cx="442230" cy="1258344"/>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3" name="Rectangle 331"/>
                          <p:cNvSpPr/>
                          <p:nvPr/>
                        </p:nvSpPr>
                        <p:spPr bwMode="auto">
                          <a:xfrm>
                            <a:off x="14631888" y="13224251"/>
                            <a:ext cx="442230" cy="670541"/>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4" name="Rectangle 332"/>
                          <p:cNvSpPr/>
                          <p:nvPr/>
                        </p:nvSpPr>
                        <p:spPr bwMode="auto">
                          <a:xfrm>
                            <a:off x="13885032" y="12636449"/>
                            <a:ext cx="442230" cy="1258344"/>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31" name="Rectangle 329"/>
                        <p:cNvSpPr/>
                        <p:nvPr/>
                      </p:nvSpPr>
                      <p:spPr bwMode="auto">
                        <a:xfrm>
                          <a:off x="13376576" y="10290988"/>
                          <a:ext cx="373553" cy="972027"/>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2" name="Rectangle 332"/>
                        <p:cNvSpPr/>
                        <p:nvPr/>
                      </p:nvSpPr>
                      <p:spPr bwMode="auto">
                        <a:xfrm>
                          <a:off x="14134286" y="10290988"/>
                          <a:ext cx="373553" cy="972027"/>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3" name="Rectangle 329"/>
                        <p:cNvSpPr/>
                        <p:nvPr/>
                      </p:nvSpPr>
                      <p:spPr bwMode="auto">
                        <a:xfrm>
                          <a:off x="12618866" y="10307635"/>
                          <a:ext cx="373553" cy="972027"/>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4" name="TextBox 379"/>
                        <p:cNvSpPr txBox="1"/>
                        <p:nvPr/>
                      </p:nvSpPr>
                      <p:spPr>
                        <a:xfrm>
                          <a:off x="12156499" y="9946703"/>
                          <a:ext cx="1201795"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MQ.01</a:t>
                          </a:r>
                          <a:endParaRPr lang="en-US" sz="900" b="1" dirty="0">
                            <a:solidFill>
                              <a:schemeClr val="tx1"/>
                            </a:solidFill>
                            <a:latin typeface="Arial" panose="020B0604020202020204" pitchFamily="34" charset="0"/>
                            <a:cs typeface="Arial" panose="020B0604020202020204" pitchFamily="34" charset="0"/>
                          </a:endParaRPr>
                        </a:p>
                      </p:txBody>
                    </p:sp>
                    <p:sp>
                      <p:nvSpPr>
                        <p:cNvPr id="35" name="TextBox 379"/>
                        <p:cNvSpPr txBox="1"/>
                        <p:nvPr/>
                      </p:nvSpPr>
                      <p:spPr>
                        <a:xfrm>
                          <a:off x="12886967" y="9952743"/>
                          <a:ext cx="1201795"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MQ.02</a:t>
                          </a:r>
                          <a:endParaRPr lang="en-US" sz="900" b="1" dirty="0">
                            <a:solidFill>
                              <a:schemeClr val="tx1"/>
                            </a:solidFill>
                            <a:latin typeface="Arial" panose="020B0604020202020204" pitchFamily="34" charset="0"/>
                            <a:cs typeface="Arial" panose="020B0604020202020204" pitchFamily="34" charset="0"/>
                          </a:endParaRPr>
                        </a:p>
                      </p:txBody>
                    </p:sp>
                    <p:sp>
                      <p:nvSpPr>
                        <p:cNvPr id="36" name="TextBox 379"/>
                        <p:cNvSpPr txBox="1"/>
                        <p:nvPr/>
                      </p:nvSpPr>
                      <p:spPr>
                        <a:xfrm>
                          <a:off x="13659760" y="9939269"/>
                          <a:ext cx="1201795"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MQ.03</a:t>
                          </a:r>
                          <a:endParaRPr lang="en-US" sz="900" b="1" dirty="0">
                            <a:solidFill>
                              <a:schemeClr val="tx1"/>
                            </a:solidFill>
                            <a:latin typeface="Arial" panose="020B0604020202020204" pitchFamily="34" charset="0"/>
                            <a:cs typeface="Arial" panose="020B0604020202020204" pitchFamily="34" charset="0"/>
                          </a:endParaRPr>
                        </a:p>
                      </p:txBody>
                    </p:sp>
                    <p:sp>
                      <p:nvSpPr>
                        <p:cNvPr id="37" name="Cube 366"/>
                        <p:cNvSpPr/>
                        <p:nvPr/>
                      </p:nvSpPr>
                      <p:spPr bwMode="auto">
                        <a:xfrm flipH="1">
                          <a:off x="14960095" y="10309880"/>
                          <a:ext cx="396426" cy="934242"/>
                        </a:xfrm>
                        <a:prstGeom prst="cube">
                          <a:avLst>
                            <a:gd name="adj" fmla="val 90080"/>
                          </a:avLst>
                        </a:prstGeom>
                        <a:solidFill>
                          <a:srgbClr val="FFC00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8" name="TextBox 372"/>
                        <p:cNvSpPr txBox="1"/>
                        <p:nvPr/>
                      </p:nvSpPr>
                      <p:spPr>
                        <a:xfrm>
                          <a:off x="14394014" y="9732992"/>
                          <a:ext cx="1408348" cy="2518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YAG screen</a:t>
                          </a:r>
                          <a:endParaRPr lang="en-US" sz="900" b="1" dirty="0">
                            <a:solidFill>
                              <a:schemeClr val="tx1"/>
                            </a:solidFill>
                            <a:latin typeface="Arial" panose="020B0604020202020204" pitchFamily="34" charset="0"/>
                            <a:cs typeface="Arial" panose="020B0604020202020204" pitchFamily="34" charset="0"/>
                          </a:endParaRPr>
                        </a:p>
                      </p:txBody>
                    </p:sp>
                    <p:sp>
                      <p:nvSpPr>
                        <p:cNvPr id="39" name="TextBox 374"/>
                        <p:cNvSpPr txBox="1"/>
                        <p:nvPr/>
                      </p:nvSpPr>
                      <p:spPr>
                        <a:xfrm>
                          <a:off x="16353060" y="11113786"/>
                          <a:ext cx="1408348" cy="25189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chicane</a:t>
                          </a:r>
                          <a:endParaRPr lang="en-US" sz="900" b="1" dirty="0">
                            <a:solidFill>
                              <a:schemeClr val="tx1"/>
                            </a:solidFill>
                            <a:latin typeface="Arial" panose="020B0604020202020204" pitchFamily="34" charset="0"/>
                            <a:cs typeface="Arial" panose="020B0604020202020204" pitchFamily="34" charset="0"/>
                          </a:endParaRPr>
                        </a:p>
                      </p:txBody>
                    </p:sp>
                  </p:grpSp>
                  <p:sp>
                    <p:nvSpPr>
                      <p:cNvPr id="28" name="TextBox 379"/>
                      <p:cNvSpPr txBox="1"/>
                      <p:nvPr/>
                    </p:nvSpPr>
                    <p:spPr>
                      <a:xfrm>
                        <a:off x="12191283" y="11599930"/>
                        <a:ext cx="1201795" cy="25189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dump</a:t>
                        </a:r>
                        <a:endParaRPr lang="en-US" sz="900" b="1" dirty="0">
                          <a:solidFill>
                            <a:schemeClr val="tx1"/>
                          </a:solidFill>
                          <a:latin typeface="Arial" panose="020B0604020202020204" pitchFamily="34" charset="0"/>
                          <a:cs typeface="Arial" panose="020B0604020202020204" pitchFamily="34" charset="0"/>
                        </a:endParaRPr>
                      </a:p>
                    </p:txBody>
                  </p:sp>
                </p:grpSp>
                <p:cxnSp>
                  <p:nvCxnSpPr>
                    <p:cNvPr id="24" name="Straight Connector 23"/>
                    <p:cNvCxnSpPr/>
                    <p:nvPr/>
                  </p:nvCxnSpPr>
                  <p:spPr bwMode="auto">
                    <a:xfrm>
                      <a:off x="4066292" y="10065344"/>
                      <a:ext cx="323867" cy="0"/>
                    </a:xfrm>
                    <a:prstGeom prst="line">
                      <a:avLst/>
                    </a:prstGeom>
                    <a:solidFill>
                      <a:schemeClr val="accent1"/>
                    </a:solidFill>
                    <a:ln w="57150" cap="flat" cmpd="sng" algn="ctr">
                      <a:solidFill>
                        <a:srgbClr val="CF68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rot="16200000">
                      <a:off x="4767042" y="11225140"/>
                      <a:ext cx="1623736" cy="27230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dirty="0">
                          <a:solidFill>
                            <a:schemeClr val="tx1"/>
                          </a:solidFill>
                          <a:latin typeface="Arial" panose="020B0604020202020204" pitchFamily="34" charset="0"/>
                          <a:cs typeface="Arial" panose="020B0604020202020204" pitchFamily="34" charset="0"/>
                        </a:rPr>
                        <a:t>Quad. 01</a:t>
                      </a:r>
                    </a:p>
                  </p:txBody>
                </p:sp>
                <p:sp>
                  <p:nvSpPr>
                    <p:cNvPr id="26" name="TextBox 25"/>
                    <p:cNvSpPr txBox="1"/>
                    <p:nvPr/>
                  </p:nvSpPr>
                  <p:spPr>
                    <a:xfrm rot="16200000">
                      <a:off x="3572689" y="11064996"/>
                      <a:ext cx="1225620" cy="27230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900" b="1" dirty="0">
                          <a:solidFill>
                            <a:schemeClr val="tx1"/>
                          </a:solidFill>
                          <a:latin typeface="Arial" panose="020B0604020202020204" pitchFamily="34" charset="0"/>
                          <a:cs typeface="Arial" panose="020B0604020202020204" pitchFamily="34" charset="0"/>
                        </a:rPr>
                        <a:t>MS.08</a:t>
                      </a:r>
                      <a:endParaRPr lang="en-US" sz="900" b="1" dirty="0">
                        <a:solidFill>
                          <a:schemeClr val="tx1"/>
                        </a:solidFill>
                        <a:latin typeface="Arial" panose="020B0604020202020204" pitchFamily="34" charset="0"/>
                        <a:cs typeface="Arial" panose="020B0604020202020204" pitchFamily="34" charset="0"/>
                      </a:endParaRPr>
                    </a:p>
                  </p:txBody>
                </p:sp>
              </p:grpSp>
            </p:grpSp>
            <p:sp>
              <p:nvSpPr>
                <p:cNvPr id="13" name="Rectangle 329"/>
                <p:cNvSpPr/>
                <p:nvPr/>
              </p:nvSpPr>
              <p:spPr bwMode="auto">
                <a:xfrm>
                  <a:off x="18255039" y="9262564"/>
                  <a:ext cx="316658" cy="890756"/>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ctangle 329"/>
                <p:cNvSpPr/>
                <p:nvPr/>
              </p:nvSpPr>
              <p:spPr bwMode="auto">
                <a:xfrm>
                  <a:off x="16352324" y="9281541"/>
                  <a:ext cx="316658" cy="890756"/>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15" name="Gerader Verbinder 36"/>
                <p:cNvCxnSpPr/>
                <p:nvPr/>
              </p:nvCxnSpPr>
              <p:spPr bwMode="auto">
                <a:xfrm flipH="1">
                  <a:off x="18394443" y="9126269"/>
                  <a:ext cx="4068" cy="1253631"/>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36"/>
                <p:cNvCxnSpPr/>
                <p:nvPr/>
              </p:nvCxnSpPr>
              <p:spPr bwMode="auto">
                <a:xfrm flipH="1">
                  <a:off x="16490079" y="9088288"/>
                  <a:ext cx="4068" cy="1253631"/>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329"/>
                <p:cNvSpPr/>
                <p:nvPr/>
              </p:nvSpPr>
              <p:spPr bwMode="auto">
                <a:xfrm>
                  <a:off x="17340838" y="9281541"/>
                  <a:ext cx="316658" cy="890756"/>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18" name="Gerader Verbinder 36"/>
                <p:cNvCxnSpPr/>
                <p:nvPr/>
              </p:nvCxnSpPr>
              <p:spPr bwMode="auto">
                <a:xfrm flipH="1">
                  <a:off x="17481646" y="9107259"/>
                  <a:ext cx="4068" cy="1253631"/>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rot="16200000">
                  <a:off x="16658272" y="10570855"/>
                  <a:ext cx="1487976"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dirty="0">
                      <a:solidFill>
                        <a:schemeClr val="tx1"/>
                      </a:solidFill>
                      <a:latin typeface="Arial" panose="020B0604020202020204" pitchFamily="34" charset="0"/>
                      <a:cs typeface="Arial" panose="020B0604020202020204" pitchFamily="34" charset="0"/>
                    </a:rPr>
                    <a:t>Quad. 02</a:t>
                  </a:r>
                </a:p>
              </p:txBody>
            </p:sp>
            <p:sp>
              <p:nvSpPr>
                <p:cNvPr id="20" name="TextBox 19"/>
                <p:cNvSpPr txBox="1"/>
                <p:nvPr/>
              </p:nvSpPr>
              <p:spPr>
                <a:xfrm rot="16200000">
                  <a:off x="17583077" y="10573975"/>
                  <a:ext cx="1487976"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dirty="0">
                      <a:solidFill>
                        <a:schemeClr val="tx1"/>
                      </a:solidFill>
                      <a:latin typeface="Arial" panose="020B0604020202020204" pitchFamily="34" charset="0"/>
                      <a:cs typeface="Arial" panose="020B0604020202020204" pitchFamily="34" charset="0"/>
                    </a:rPr>
                    <a:t>Quad. 03</a:t>
                  </a:r>
                </a:p>
              </p:txBody>
            </p:sp>
          </p:grpSp>
          <p:sp>
            <p:nvSpPr>
              <p:cNvPr id="11" name="Rectangle 10"/>
              <p:cNvSpPr/>
              <p:nvPr/>
            </p:nvSpPr>
            <p:spPr>
              <a:xfrm>
                <a:off x="2074473" y="1719385"/>
                <a:ext cx="7880489" cy="151317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tangle 2"/>
            <p:cNvSpPr/>
            <p:nvPr/>
          </p:nvSpPr>
          <p:spPr>
            <a:xfrm>
              <a:off x="6938749" y="1375671"/>
              <a:ext cx="1723323" cy="100232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1" name="Picture 5">
            <a:extLst>
              <a:ext uri="{FF2B5EF4-FFF2-40B4-BE49-F238E27FC236}">
                <a16:creationId xmlns:a16="http://schemas.microsoft.com/office/drawing/2014/main" id="{D8D8E946-C774-4E64-BB41-2E42DFF5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884" y="3228053"/>
            <a:ext cx="2230316" cy="2973754"/>
          </a:xfrm>
          <a:prstGeom prst="rect">
            <a:avLst/>
          </a:prstGeom>
        </p:spPr>
      </p:pic>
      <p:sp>
        <p:nvSpPr>
          <p:cNvPr id="112" name="TextBox 6">
            <a:extLst>
              <a:ext uri="{FF2B5EF4-FFF2-40B4-BE49-F238E27FC236}">
                <a16:creationId xmlns:a16="http://schemas.microsoft.com/office/drawing/2014/main" id="{161F955A-1BDB-4CB6-B1F0-C86DF584883D}"/>
              </a:ext>
            </a:extLst>
          </p:cNvPr>
          <p:cNvSpPr txBox="1"/>
          <p:nvPr/>
        </p:nvSpPr>
        <p:spPr>
          <a:xfrm>
            <a:off x="2161882" y="6226716"/>
            <a:ext cx="2329484" cy="246221"/>
          </a:xfrm>
          <a:prstGeom prst="rect">
            <a:avLst/>
          </a:prstGeom>
          <a:solidFill>
            <a:schemeClr val="bg1"/>
          </a:solidFill>
        </p:spPr>
        <p:txBody>
          <a:bodyPr wrap="none" rtlCol="0">
            <a:spAutoFit/>
          </a:bodyPr>
          <a:lstStyle/>
          <a:p>
            <a:r>
              <a:rPr lang="en-US" sz="1000" dirty="0"/>
              <a:t>Fast motor + single slit + screen + camera</a:t>
            </a:r>
            <a:endParaRPr lang="de-DE" sz="1000" dirty="0"/>
          </a:p>
        </p:txBody>
      </p:sp>
      <p:cxnSp>
        <p:nvCxnSpPr>
          <p:cNvPr id="113" name="Straight Arrow Connector 203">
            <a:extLst>
              <a:ext uri="{FF2B5EF4-FFF2-40B4-BE49-F238E27FC236}">
                <a16:creationId xmlns:a16="http://schemas.microsoft.com/office/drawing/2014/main" id="{ABAC1B3A-A271-4F9F-AF05-C4930FD44ED1}"/>
              </a:ext>
            </a:extLst>
          </p:cNvPr>
          <p:cNvCxnSpPr>
            <a:cxnSpLocks/>
          </p:cNvCxnSpPr>
          <p:nvPr/>
        </p:nvCxnSpPr>
        <p:spPr>
          <a:xfrm flipH="1">
            <a:off x="4427987" y="2935696"/>
            <a:ext cx="826834" cy="4162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4" name="矩形: 圆角 113">
            <a:extLst>
              <a:ext uri="{FF2B5EF4-FFF2-40B4-BE49-F238E27FC236}">
                <a16:creationId xmlns:a16="http://schemas.microsoft.com/office/drawing/2014/main" id="{727509E3-051E-4850-975E-1D7B51100245}"/>
              </a:ext>
            </a:extLst>
          </p:cNvPr>
          <p:cNvSpPr/>
          <p:nvPr/>
        </p:nvSpPr>
        <p:spPr>
          <a:xfrm>
            <a:off x="5245752" y="1637164"/>
            <a:ext cx="1569088" cy="1500147"/>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文本框 120">
            <a:extLst>
              <a:ext uri="{FF2B5EF4-FFF2-40B4-BE49-F238E27FC236}">
                <a16:creationId xmlns:a16="http://schemas.microsoft.com/office/drawing/2014/main" id="{F9EEE5B4-8201-4D62-9261-C858E7930870}"/>
              </a:ext>
            </a:extLst>
          </p:cNvPr>
          <p:cNvSpPr txBox="1"/>
          <p:nvPr/>
        </p:nvSpPr>
        <p:spPr>
          <a:xfrm>
            <a:off x="42030" y="6454474"/>
            <a:ext cx="431528" cy="246221"/>
          </a:xfrm>
          <a:prstGeom prst="rect">
            <a:avLst/>
          </a:prstGeom>
          <a:noFill/>
        </p:spPr>
        <p:txBody>
          <a:bodyPr wrap="none" rtlCol="0">
            <a:spAutoFit/>
          </a:bodyPr>
          <a:lstStyle/>
          <a:p>
            <a:r>
              <a:rPr lang="en-US" sz="1000" dirty="0"/>
              <a:t>3/12</a:t>
            </a:r>
          </a:p>
        </p:txBody>
      </p:sp>
      <p:sp>
        <p:nvSpPr>
          <p:cNvPr id="126" name="文本框 125">
            <a:extLst>
              <a:ext uri="{FF2B5EF4-FFF2-40B4-BE49-F238E27FC236}">
                <a16:creationId xmlns:a16="http://schemas.microsoft.com/office/drawing/2014/main" id="{F3A15CA3-AA06-497B-B1BB-EE35CF9A8B4D}"/>
              </a:ext>
            </a:extLst>
          </p:cNvPr>
          <p:cNvSpPr txBox="1"/>
          <p:nvPr/>
        </p:nvSpPr>
        <p:spPr>
          <a:xfrm>
            <a:off x="8572712" y="6622807"/>
            <a:ext cx="3656899" cy="276999"/>
          </a:xfrm>
          <a:prstGeom prst="rect">
            <a:avLst/>
          </a:prstGeom>
          <a:noFill/>
        </p:spPr>
        <p:txBody>
          <a:bodyPr wrap="square" rtlCol="0">
            <a:spAutoFit/>
          </a:bodyPr>
          <a:lstStyle/>
          <a:p>
            <a:r>
              <a:rPr lang="en-US" sz="1200" dirty="0"/>
              <a:t>Shuai Ma | Institute of Radiation Physics | www.hzdr.de</a:t>
            </a:r>
          </a:p>
        </p:txBody>
      </p:sp>
      <p:sp>
        <p:nvSpPr>
          <p:cNvPr id="131" name="文本框 130">
            <a:extLst>
              <a:ext uri="{FF2B5EF4-FFF2-40B4-BE49-F238E27FC236}">
                <a16:creationId xmlns:a16="http://schemas.microsoft.com/office/drawing/2014/main" id="{007AC032-3552-4768-A175-7331E83AF60B}"/>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3407881524"/>
      </p:ext>
    </p:extLst>
  </p:cSld>
  <p:clrMapOvr>
    <a:masterClrMapping/>
  </p:clrMapOvr>
  <mc:AlternateContent xmlns:mc="http://schemas.openxmlformats.org/markup-compatibility/2006" xmlns:p14="http://schemas.microsoft.com/office/powerpoint/2010/main">
    <mc:Choice Requires="p14">
      <p:transition spd="slow" p14:dur="2000" advTm="2812"/>
    </mc:Choice>
    <mc:Fallback xmlns="">
      <p:transition spd="slow" advTm="28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AD2FD270-A212-43D9-9ECD-047D235EB936}"/>
              </a:ext>
            </a:extLst>
          </p:cNvPr>
          <p:cNvGrpSpPr/>
          <p:nvPr/>
        </p:nvGrpSpPr>
        <p:grpSpPr>
          <a:xfrm>
            <a:off x="-1" y="0"/>
            <a:ext cx="12192001" cy="6858000"/>
            <a:chOff x="-1" y="0"/>
            <a:chExt cx="12192001" cy="6858000"/>
          </a:xfrm>
        </p:grpSpPr>
        <p:sp>
          <p:nvSpPr>
            <p:cNvPr id="15" name="矩形 14">
              <a:extLst>
                <a:ext uri="{FF2B5EF4-FFF2-40B4-BE49-F238E27FC236}">
                  <a16:creationId xmlns:a16="http://schemas.microsoft.com/office/drawing/2014/main" id="{DC3FC3C4-7F36-4796-9F63-3755F3CB3ED5}"/>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组合 19">
              <a:extLst>
                <a:ext uri="{FF2B5EF4-FFF2-40B4-BE49-F238E27FC236}">
                  <a16:creationId xmlns:a16="http://schemas.microsoft.com/office/drawing/2014/main" id="{186F60EA-236A-42CE-A26A-2A36B31E7AF0}"/>
                </a:ext>
              </a:extLst>
            </p:cNvPr>
            <p:cNvGrpSpPr/>
            <p:nvPr/>
          </p:nvGrpSpPr>
          <p:grpSpPr>
            <a:xfrm>
              <a:off x="-1" y="5786005"/>
              <a:ext cx="12192001" cy="1071995"/>
              <a:chOff x="-1" y="5765224"/>
              <a:chExt cx="12192001" cy="1071995"/>
            </a:xfrm>
          </p:grpSpPr>
          <p:pic>
            <p:nvPicPr>
              <p:cNvPr id="22" name="图片 21">
                <a:extLst>
                  <a:ext uri="{FF2B5EF4-FFF2-40B4-BE49-F238E27FC236}">
                    <a16:creationId xmlns:a16="http://schemas.microsoft.com/office/drawing/2014/main" id="{46BE98E3-3155-49DF-BC94-D08F630F5BE3}"/>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23" name="矩形 22">
                <a:extLst>
                  <a:ext uri="{FF2B5EF4-FFF2-40B4-BE49-F238E27FC236}">
                    <a16:creationId xmlns:a16="http://schemas.microsoft.com/office/drawing/2014/main" id="{ED484429-C0B5-4D40-A6D0-1D30F722C0E2}"/>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783FEC0B-957A-4180-AC0C-486E43A9A346}"/>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a:extLst>
                  <a:ext uri="{FF2B5EF4-FFF2-40B4-BE49-F238E27FC236}">
                    <a16:creationId xmlns:a16="http://schemas.microsoft.com/office/drawing/2014/main" id="{3457CB47-BE1C-4B25-97E3-DA7DA2A3DB2C}"/>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标题 1">
            <a:extLst>
              <a:ext uri="{FF2B5EF4-FFF2-40B4-BE49-F238E27FC236}">
                <a16:creationId xmlns:a16="http://schemas.microsoft.com/office/drawing/2014/main" id="{C0955028-A519-4CC6-AF3C-136C4B585976}"/>
              </a:ext>
            </a:extLst>
          </p:cNvPr>
          <p:cNvSpPr>
            <a:spLocks noGrp="1"/>
          </p:cNvSpPr>
          <p:nvPr>
            <p:ph type="title"/>
          </p:nvPr>
        </p:nvSpPr>
        <p:spPr>
          <a:xfrm>
            <a:off x="443345" y="47518"/>
            <a:ext cx="5535967" cy="602541"/>
          </a:xfrm>
        </p:spPr>
        <p:txBody>
          <a:bodyPr>
            <a:normAutofit/>
          </a:bodyPr>
          <a:lstStyle/>
          <a:p>
            <a:r>
              <a:rPr lang="en-US" sz="2800" b="1" dirty="0"/>
              <a:t>Traditional method limitation </a:t>
            </a:r>
          </a:p>
        </p:txBody>
      </p:sp>
      <p:pic>
        <p:nvPicPr>
          <p:cNvPr id="5" name="图片 4">
            <a:extLst>
              <a:ext uri="{FF2B5EF4-FFF2-40B4-BE49-F238E27FC236}">
                <a16:creationId xmlns:a16="http://schemas.microsoft.com/office/drawing/2014/main" id="{F38F2437-F9DB-4BB6-A70D-C60AE2E10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955" y="1040517"/>
            <a:ext cx="3047999" cy="2286000"/>
          </a:xfrm>
          <a:prstGeom prst="rect">
            <a:avLst/>
          </a:prstGeom>
        </p:spPr>
      </p:pic>
      <p:pic>
        <p:nvPicPr>
          <p:cNvPr id="7" name="图片 6">
            <a:extLst>
              <a:ext uri="{FF2B5EF4-FFF2-40B4-BE49-F238E27FC236}">
                <a16:creationId xmlns:a16="http://schemas.microsoft.com/office/drawing/2014/main" id="{2C16F617-9E93-4A74-9BC6-4670DA97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344" y="1040517"/>
            <a:ext cx="3048000" cy="2286000"/>
          </a:xfrm>
          <a:prstGeom prst="rect">
            <a:avLst/>
          </a:prstGeom>
        </p:spPr>
      </p:pic>
      <p:pic>
        <p:nvPicPr>
          <p:cNvPr id="9" name="图片 8">
            <a:extLst>
              <a:ext uri="{FF2B5EF4-FFF2-40B4-BE49-F238E27FC236}">
                <a16:creationId xmlns:a16="http://schemas.microsoft.com/office/drawing/2014/main" id="{F6062153-C8A2-4E77-974E-B4FCE4ED8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697" y="1059343"/>
            <a:ext cx="2878128" cy="2286000"/>
          </a:xfrm>
          <a:prstGeom prst="rect">
            <a:avLst/>
          </a:prstGeom>
        </p:spPr>
      </p:pic>
      <p:sp>
        <p:nvSpPr>
          <p:cNvPr id="10" name="文本框 9">
            <a:extLst>
              <a:ext uri="{FF2B5EF4-FFF2-40B4-BE49-F238E27FC236}">
                <a16:creationId xmlns:a16="http://schemas.microsoft.com/office/drawing/2014/main" id="{87C40B27-36D3-41C9-AD2A-746B8B85C9CF}"/>
              </a:ext>
            </a:extLst>
          </p:cNvPr>
          <p:cNvSpPr txBox="1"/>
          <p:nvPr/>
        </p:nvSpPr>
        <p:spPr>
          <a:xfrm>
            <a:off x="443345" y="561536"/>
            <a:ext cx="11202810" cy="369332"/>
          </a:xfrm>
          <a:prstGeom prst="rect">
            <a:avLst/>
          </a:prstGeom>
          <a:noFill/>
        </p:spPr>
        <p:txBody>
          <a:bodyPr wrap="none" rtlCol="0">
            <a:spAutoFit/>
          </a:bodyPr>
          <a:lstStyle/>
          <a:p>
            <a:r>
              <a:rPr lang="en-US" dirty="0"/>
              <a:t>Beamlet intensity distribution uncertain and background is changeable. Traditional filter only smooth the distribution.</a:t>
            </a:r>
          </a:p>
        </p:txBody>
      </p:sp>
      <p:pic>
        <p:nvPicPr>
          <p:cNvPr id="12" name="图片 11">
            <a:extLst>
              <a:ext uri="{FF2B5EF4-FFF2-40B4-BE49-F238E27FC236}">
                <a16:creationId xmlns:a16="http://schemas.microsoft.com/office/drawing/2014/main" id="{325455B1-1CAA-459C-97C6-AF9B2AB95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697" y="3496278"/>
            <a:ext cx="2887870" cy="2286000"/>
          </a:xfrm>
          <a:prstGeom prst="rect">
            <a:avLst/>
          </a:prstGeom>
        </p:spPr>
      </p:pic>
      <p:pic>
        <p:nvPicPr>
          <p:cNvPr id="14" name="图片 13">
            <a:extLst>
              <a:ext uri="{FF2B5EF4-FFF2-40B4-BE49-F238E27FC236}">
                <a16:creationId xmlns:a16="http://schemas.microsoft.com/office/drawing/2014/main" id="{15FA51A3-92A1-43D2-AE0D-DD422D8442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9344" y="3490068"/>
            <a:ext cx="3048000" cy="2286000"/>
          </a:xfrm>
          <a:prstGeom prst="rect">
            <a:avLst/>
          </a:prstGeom>
        </p:spPr>
      </p:pic>
      <p:pic>
        <p:nvPicPr>
          <p:cNvPr id="16" name="图片 15">
            <a:extLst>
              <a:ext uri="{FF2B5EF4-FFF2-40B4-BE49-F238E27FC236}">
                <a16:creationId xmlns:a16="http://schemas.microsoft.com/office/drawing/2014/main" id="{36A6244F-7EA8-49FD-829E-BD41D3280D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9889" y="3502375"/>
            <a:ext cx="3048000" cy="2286000"/>
          </a:xfrm>
          <a:prstGeom prst="rect">
            <a:avLst/>
          </a:prstGeom>
        </p:spPr>
      </p:pic>
      <p:sp>
        <p:nvSpPr>
          <p:cNvPr id="17" name="文本框 16">
            <a:extLst>
              <a:ext uri="{FF2B5EF4-FFF2-40B4-BE49-F238E27FC236}">
                <a16:creationId xmlns:a16="http://schemas.microsoft.com/office/drawing/2014/main" id="{FF097B27-C523-45EA-8FA8-7933119E736B}"/>
              </a:ext>
            </a:extLst>
          </p:cNvPr>
          <p:cNvSpPr txBox="1"/>
          <p:nvPr/>
        </p:nvSpPr>
        <p:spPr>
          <a:xfrm>
            <a:off x="1247389" y="5907849"/>
            <a:ext cx="1540486" cy="369332"/>
          </a:xfrm>
          <a:prstGeom prst="rect">
            <a:avLst/>
          </a:prstGeom>
          <a:noFill/>
        </p:spPr>
        <p:txBody>
          <a:bodyPr wrap="none" rtlCol="0">
            <a:spAutoFit/>
          </a:bodyPr>
          <a:lstStyle/>
          <a:p>
            <a:r>
              <a:rPr lang="en-US" dirty="0"/>
              <a:t>Original image</a:t>
            </a:r>
          </a:p>
        </p:txBody>
      </p:sp>
      <p:sp>
        <p:nvSpPr>
          <p:cNvPr id="18" name="文本框 17">
            <a:extLst>
              <a:ext uri="{FF2B5EF4-FFF2-40B4-BE49-F238E27FC236}">
                <a16:creationId xmlns:a16="http://schemas.microsoft.com/office/drawing/2014/main" id="{DCE786A7-80AF-4762-A825-63A3A7473904}"/>
              </a:ext>
            </a:extLst>
          </p:cNvPr>
          <p:cNvSpPr txBox="1"/>
          <p:nvPr/>
        </p:nvSpPr>
        <p:spPr>
          <a:xfrm>
            <a:off x="3768305" y="5924465"/>
            <a:ext cx="3569823" cy="369332"/>
          </a:xfrm>
          <a:prstGeom prst="rect">
            <a:avLst/>
          </a:prstGeom>
          <a:noFill/>
        </p:spPr>
        <p:txBody>
          <a:bodyPr wrap="none" rtlCol="0">
            <a:spAutoFit/>
          </a:bodyPr>
          <a:lstStyle/>
          <a:p>
            <a:r>
              <a:rPr lang="en-US" dirty="0"/>
              <a:t>Vertical projection and median filter</a:t>
            </a:r>
          </a:p>
        </p:txBody>
      </p:sp>
      <p:sp>
        <p:nvSpPr>
          <p:cNvPr id="19" name="文本框 18">
            <a:extLst>
              <a:ext uri="{FF2B5EF4-FFF2-40B4-BE49-F238E27FC236}">
                <a16:creationId xmlns:a16="http://schemas.microsoft.com/office/drawing/2014/main" id="{2DF5A78B-3968-4EE5-B3FB-D07421861444}"/>
              </a:ext>
            </a:extLst>
          </p:cNvPr>
          <p:cNvSpPr txBox="1"/>
          <p:nvPr/>
        </p:nvSpPr>
        <p:spPr>
          <a:xfrm>
            <a:off x="8057666" y="5907849"/>
            <a:ext cx="972446" cy="369332"/>
          </a:xfrm>
          <a:prstGeom prst="rect">
            <a:avLst/>
          </a:prstGeom>
          <a:noFill/>
        </p:spPr>
        <p:txBody>
          <a:bodyPr wrap="none" rtlCol="0">
            <a:spAutoFit/>
          </a:bodyPr>
          <a:lstStyle/>
          <a:p>
            <a:r>
              <a:rPr lang="en-US" dirty="0"/>
              <a:t>FIR filter</a:t>
            </a:r>
          </a:p>
        </p:txBody>
      </p:sp>
      <p:sp>
        <p:nvSpPr>
          <p:cNvPr id="27" name="文本框 26">
            <a:extLst>
              <a:ext uri="{FF2B5EF4-FFF2-40B4-BE49-F238E27FC236}">
                <a16:creationId xmlns:a16="http://schemas.microsoft.com/office/drawing/2014/main" id="{27C8BA1B-46F3-4B6E-87BC-81F820D1B296}"/>
              </a:ext>
            </a:extLst>
          </p:cNvPr>
          <p:cNvSpPr txBox="1"/>
          <p:nvPr/>
        </p:nvSpPr>
        <p:spPr>
          <a:xfrm>
            <a:off x="42030" y="6454474"/>
            <a:ext cx="431528" cy="246221"/>
          </a:xfrm>
          <a:prstGeom prst="rect">
            <a:avLst/>
          </a:prstGeom>
          <a:noFill/>
        </p:spPr>
        <p:txBody>
          <a:bodyPr wrap="none" rtlCol="0">
            <a:spAutoFit/>
          </a:bodyPr>
          <a:lstStyle/>
          <a:p>
            <a:r>
              <a:rPr lang="en-US" sz="1000" dirty="0"/>
              <a:t>4/12</a:t>
            </a:r>
          </a:p>
        </p:txBody>
      </p:sp>
      <p:sp>
        <p:nvSpPr>
          <p:cNvPr id="29" name="文本框 28">
            <a:extLst>
              <a:ext uri="{FF2B5EF4-FFF2-40B4-BE49-F238E27FC236}">
                <a16:creationId xmlns:a16="http://schemas.microsoft.com/office/drawing/2014/main" id="{8B19BCFE-4E18-4C85-9227-252E6E1F95A8}"/>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30" name="文本框 29">
            <a:extLst>
              <a:ext uri="{FF2B5EF4-FFF2-40B4-BE49-F238E27FC236}">
                <a16:creationId xmlns:a16="http://schemas.microsoft.com/office/drawing/2014/main" id="{6AF5FB70-F411-4411-BAD1-32B5C34F2144}"/>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463044767"/>
      </p:ext>
    </p:extLst>
  </p:cSld>
  <p:clrMapOvr>
    <a:masterClrMapping/>
  </p:clrMapOvr>
  <mc:AlternateContent xmlns:mc="http://schemas.openxmlformats.org/markup-compatibility/2006" xmlns:p14="http://schemas.microsoft.com/office/powerpoint/2010/main">
    <mc:Choice Requires="p14">
      <p:transition spd="slow" p14:dur="2000" advTm="109707"/>
    </mc:Choice>
    <mc:Fallback xmlns="">
      <p:transition spd="slow" advTm="1097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8D368547-009E-457B-AEB3-0850AFF0EF64}"/>
              </a:ext>
            </a:extLst>
          </p:cNvPr>
          <p:cNvGrpSpPr/>
          <p:nvPr/>
        </p:nvGrpSpPr>
        <p:grpSpPr>
          <a:xfrm>
            <a:off x="-1" y="0"/>
            <a:ext cx="12192001" cy="6858000"/>
            <a:chOff x="-1" y="0"/>
            <a:chExt cx="12192001" cy="6858000"/>
          </a:xfrm>
        </p:grpSpPr>
        <p:sp>
          <p:nvSpPr>
            <p:cNvPr id="48" name="矩形 47">
              <a:extLst>
                <a:ext uri="{FF2B5EF4-FFF2-40B4-BE49-F238E27FC236}">
                  <a16:creationId xmlns:a16="http://schemas.microsoft.com/office/drawing/2014/main" id="{ED86FB17-674A-41D0-8372-52385983E3AD}"/>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组合 51">
              <a:extLst>
                <a:ext uri="{FF2B5EF4-FFF2-40B4-BE49-F238E27FC236}">
                  <a16:creationId xmlns:a16="http://schemas.microsoft.com/office/drawing/2014/main" id="{B9A94510-4BC5-4F44-936F-2AC7720425CA}"/>
                </a:ext>
              </a:extLst>
            </p:cNvPr>
            <p:cNvGrpSpPr/>
            <p:nvPr/>
          </p:nvGrpSpPr>
          <p:grpSpPr>
            <a:xfrm>
              <a:off x="-1" y="5786005"/>
              <a:ext cx="12192001" cy="1071995"/>
              <a:chOff x="-1" y="5765224"/>
              <a:chExt cx="12192001" cy="1071995"/>
            </a:xfrm>
          </p:grpSpPr>
          <p:pic>
            <p:nvPicPr>
              <p:cNvPr id="54" name="图片 53">
                <a:extLst>
                  <a:ext uri="{FF2B5EF4-FFF2-40B4-BE49-F238E27FC236}">
                    <a16:creationId xmlns:a16="http://schemas.microsoft.com/office/drawing/2014/main" id="{808FF602-7B49-4BEA-B27D-EFFDD4C34917}"/>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55" name="矩形 54">
                <a:extLst>
                  <a:ext uri="{FF2B5EF4-FFF2-40B4-BE49-F238E27FC236}">
                    <a16:creationId xmlns:a16="http://schemas.microsoft.com/office/drawing/2014/main" id="{0A67960C-EC28-4DD4-A116-ADF5A0458BC1}"/>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矩形 55">
                <a:extLst>
                  <a:ext uri="{FF2B5EF4-FFF2-40B4-BE49-F238E27FC236}">
                    <a16:creationId xmlns:a16="http://schemas.microsoft.com/office/drawing/2014/main" id="{3E338B55-1EBB-494E-A342-71B4CD80A436}"/>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3071A1ED-13AE-4A57-B2CF-10ED4EFDD59C}"/>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标题 1">
            <a:extLst>
              <a:ext uri="{FF2B5EF4-FFF2-40B4-BE49-F238E27FC236}">
                <a16:creationId xmlns:a16="http://schemas.microsoft.com/office/drawing/2014/main" id="{A5F9AE0C-60DD-4FE4-9C5C-9DB5D95058FF}"/>
              </a:ext>
            </a:extLst>
          </p:cNvPr>
          <p:cNvSpPr>
            <a:spLocks noGrp="1"/>
          </p:cNvSpPr>
          <p:nvPr>
            <p:ph type="title"/>
          </p:nvPr>
        </p:nvSpPr>
        <p:spPr>
          <a:xfrm>
            <a:off x="592366" y="73678"/>
            <a:ext cx="9004216" cy="530431"/>
          </a:xfrm>
        </p:spPr>
        <p:txBody>
          <a:bodyPr>
            <a:noAutofit/>
          </a:bodyPr>
          <a:lstStyle/>
          <a:p>
            <a:r>
              <a:rPr lang="en-US" sz="2800" b="1" dirty="0"/>
              <a:t>Images classification Convolutional Neural Network (CNN)</a:t>
            </a:r>
          </a:p>
        </p:txBody>
      </p:sp>
      <p:grpSp>
        <p:nvGrpSpPr>
          <p:cNvPr id="72" name="组合 71">
            <a:extLst>
              <a:ext uri="{FF2B5EF4-FFF2-40B4-BE49-F238E27FC236}">
                <a16:creationId xmlns:a16="http://schemas.microsoft.com/office/drawing/2014/main" id="{CC95D6D4-E962-4786-9EC3-4E902104F86D}"/>
              </a:ext>
            </a:extLst>
          </p:cNvPr>
          <p:cNvGrpSpPr/>
          <p:nvPr/>
        </p:nvGrpSpPr>
        <p:grpSpPr>
          <a:xfrm>
            <a:off x="592367" y="757602"/>
            <a:ext cx="4313640" cy="5573525"/>
            <a:chOff x="666258" y="780223"/>
            <a:chExt cx="4313640" cy="5573525"/>
          </a:xfrm>
        </p:grpSpPr>
        <p:pic>
          <p:nvPicPr>
            <p:cNvPr id="69" name="图片 68">
              <a:extLst>
                <a:ext uri="{FF2B5EF4-FFF2-40B4-BE49-F238E27FC236}">
                  <a16:creationId xmlns:a16="http://schemas.microsoft.com/office/drawing/2014/main" id="{98C48136-14B3-4612-ADFE-9405C8C9D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098" y="3169728"/>
              <a:ext cx="1828800" cy="1371600"/>
            </a:xfrm>
            <a:prstGeom prst="rect">
              <a:avLst/>
            </a:prstGeom>
          </p:spPr>
        </p:pic>
        <p:pic>
          <p:nvPicPr>
            <p:cNvPr id="67" name="图片 66">
              <a:extLst>
                <a:ext uri="{FF2B5EF4-FFF2-40B4-BE49-F238E27FC236}">
                  <a16:creationId xmlns:a16="http://schemas.microsoft.com/office/drawing/2014/main" id="{CCDC2F28-66A9-489C-8452-02B0ABE5F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91" y="3178114"/>
              <a:ext cx="1828800" cy="1371600"/>
            </a:xfrm>
            <a:prstGeom prst="rect">
              <a:avLst/>
            </a:prstGeom>
          </p:spPr>
        </p:pic>
        <p:pic>
          <p:nvPicPr>
            <p:cNvPr id="26" name="图片 25">
              <a:extLst>
                <a:ext uri="{FF2B5EF4-FFF2-40B4-BE49-F238E27FC236}">
                  <a16:creationId xmlns:a16="http://schemas.microsoft.com/office/drawing/2014/main" id="{B7563F91-1014-4979-94F4-EBC2E8C1AC01}"/>
                </a:ext>
              </a:extLst>
            </p:cNvPr>
            <p:cNvPicPr>
              <a:picLocks noChangeAspect="1"/>
            </p:cNvPicPr>
            <p:nvPr/>
          </p:nvPicPr>
          <p:blipFill>
            <a:blip r:embed="rId6"/>
            <a:stretch>
              <a:fillRect/>
            </a:stretch>
          </p:blipFill>
          <p:spPr>
            <a:xfrm>
              <a:off x="666258" y="4579970"/>
              <a:ext cx="1921267" cy="1371600"/>
            </a:xfrm>
            <a:prstGeom prst="rect">
              <a:avLst/>
            </a:prstGeom>
          </p:spPr>
        </p:pic>
        <p:pic>
          <p:nvPicPr>
            <p:cNvPr id="38" name="图片 37">
              <a:extLst>
                <a:ext uri="{FF2B5EF4-FFF2-40B4-BE49-F238E27FC236}">
                  <a16:creationId xmlns:a16="http://schemas.microsoft.com/office/drawing/2014/main" id="{A9F4B9F8-756C-4309-B9C6-F19C2A4BF3C9}"/>
                </a:ext>
              </a:extLst>
            </p:cNvPr>
            <p:cNvPicPr>
              <a:picLocks noChangeAspect="1"/>
            </p:cNvPicPr>
            <p:nvPr/>
          </p:nvPicPr>
          <p:blipFill>
            <a:blip r:embed="rId7"/>
            <a:stretch>
              <a:fillRect/>
            </a:stretch>
          </p:blipFill>
          <p:spPr>
            <a:xfrm>
              <a:off x="3058631" y="4579970"/>
              <a:ext cx="1921267" cy="1371600"/>
            </a:xfrm>
            <a:prstGeom prst="rect">
              <a:avLst/>
            </a:prstGeom>
          </p:spPr>
        </p:pic>
        <p:sp>
          <p:nvSpPr>
            <p:cNvPr id="59" name="文本框 58">
              <a:extLst>
                <a:ext uri="{FF2B5EF4-FFF2-40B4-BE49-F238E27FC236}">
                  <a16:creationId xmlns:a16="http://schemas.microsoft.com/office/drawing/2014/main" id="{77E19B79-2E86-4EFA-800C-C2B403690225}"/>
                </a:ext>
              </a:extLst>
            </p:cNvPr>
            <p:cNvSpPr txBox="1"/>
            <p:nvPr/>
          </p:nvSpPr>
          <p:spPr>
            <a:xfrm>
              <a:off x="2318541" y="780223"/>
              <a:ext cx="1308050" cy="369332"/>
            </a:xfrm>
            <a:prstGeom prst="rect">
              <a:avLst/>
            </a:prstGeom>
            <a:noFill/>
            <a:ln>
              <a:solidFill>
                <a:schemeClr val="tx1"/>
              </a:solidFill>
            </a:ln>
          </p:spPr>
          <p:txBody>
            <a:bodyPr wrap="none" rtlCol="0">
              <a:spAutoFit/>
            </a:bodyPr>
            <a:lstStyle/>
            <a:p>
              <a:r>
                <a:rPr lang="en-US" dirty="0"/>
                <a:t>Image input</a:t>
              </a:r>
            </a:p>
          </p:txBody>
        </p:sp>
        <p:grpSp>
          <p:nvGrpSpPr>
            <p:cNvPr id="62" name="组合 61">
              <a:extLst>
                <a:ext uri="{FF2B5EF4-FFF2-40B4-BE49-F238E27FC236}">
                  <a16:creationId xmlns:a16="http://schemas.microsoft.com/office/drawing/2014/main" id="{87E9707E-08B6-42CA-AFA5-E278CE78794A}"/>
                </a:ext>
              </a:extLst>
            </p:cNvPr>
            <p:cNvGrpSpPr/>
            <p:nvPr/>
          </p:nvGrpSpPr>
          <p:grpSpPr>
            <a:xfrm>
              <a:off x="1666146" y="1521259"/>
              <a:ext cx="2530763" cy="1293091"/>
              <a:chOff x="1454168" y="2018172"/>
              <a:chExt cx="2530763" cy="1293091"/>
            </a:xfrm>
          </p:grpSpPr>
          <p:sp>
            <p:nvSpPr>
              <p:cNvPr id="60" name="矩形: 圆角 59">
                <a:extLst>
                  <a:ext uri="{FF2B5EF4-FFF2-40B4-BE49-F238E27FC236}">
                    <a16:creationId xmlns:a16="http://schemas.microsoft.com/office/drawing/2014/main" id="{816FD89B-DF67-4743-94A1-9CA5886F1EB9}"/>
                  </a:ext>
                </a:extLst>
              </p:cNvPr>
              <p:cNvSpPr/>
              <p:nvPr/>
            </p:nvSpPr>
            <p:spPr>
              <a:xfrm>
                <a:off x="1454168" y="2018172"/>
                <a:ext cx="2530763" cy="129309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文本框 60">
                <a:extLst>
                  <a:ext uri="{FF2B5EF4-FFF2-40B4-BE49-F238E27FC236}">
                    <a16:creationId xmlns:a16="http://schemas.microsoft.com/office/drawing/2014/main" id="{7A5CEBDA-76EA-4154-9B2E-D05E4E045754}"/>
                  </a:ext>
                </a:extLst>
              </p:cNvPr>
              <p:cNvSpPr txBox="1"/>
              <p:nvPr/>
            </p:nvSpPr>
            <p:spPr>
              <a:xfrm>
                <a:off x="1583022" y="2203053"/>
                <a:ext cx="2355132" cy="923330"/>
              </a:xfrm>
              <a:prstGeom prst="rect">
                <a:avLst/>
              </a:prstGeom>
              <a:noFill/>
            </p:spPr>
            <p:txBody>
              <a:bodyPr wrap="none" rtlCol="0">
                <a:spAutoFit/>
              </a:bodyPr>
              <a:lstStyle/>
              <a:p>
                <a:pPr algn="ctr"/>
                <a:r>
                  <a:rPr lang="en-US" dirty="0"/>
                  <a:t>Two </a:t>
                </a:r>
                <a:r>
                  <a:rPr lang="de-DE" sz="1800" dirty="0"/>
                  <a:t>Convolution layers</a:t>
                </a:r>
              </a:p>
              <a:p>
                <a:pPr algn="ctr"/>
                <a:r>
                  <a:rPr lang="de-DE" dirty="0"/>
                  <a:t>+</a:t>
                </a:r>
              </a:p>
              <a:p>
                <a:pPr algn="ctr"/>
                <a:r>
                  <a:rPr lang="de-DE" dirty="0"/>
                  <a:t>One linear layers</a:t>
                </a:r>
                <a:r>
                  <a:rPr lang="en-US" dirty="0"/>
                  <a:t> </a:t>
                </a:r>
              </a:p>
            </p:txBody>
          </p:sp>
        </p:grpSp>
        <p:sp>
          <p:nvSpPr>
            <p:cNvPr id="63" name="箭头: 下 62">
              <a:extLst>
                <a:ext uri="{FF2B5EF4-FFF2-40B4-BE49-F238E27FC236}">
                  <a16:creationId xmlns:a16="http://schemas.microsoft.com/office/drawing/2014/main" id="{C4E3CD48-152C-4A7C-9D29-BCC19DD88657}"/>
                </a:ext>
              </a:extLst>
            </p:cNvPr>
            <p:cNvSpPr/>
            <p:nvPr/>
          </p:nvSpPr>
          <p:spPr>
            <a:xfrm>
              <a:off x="2874307" y="1194084"/>
              <a:ext cx="114439" cy="251162"/>
            </a:xfrm>
            <a:prstGeom prst="downArrow">
              <a:avLst/>
            </a:prstGeom>
            <a:solidFill>
              <a:srgbClr val="F094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箭头: 下 63">
              <a:extLst>
                <a:ext uri="{FF2B5EF4-FFF2-40B4-BE49-F238E27FC236}">
                  <a16:creationId xmlns:a16="http://schemas.microsoft.com/office/drawing/2014/main" id="{48C5D92F-2640-48B2-8569-CFB8FDD74E14}"/>
                </a:ext>
              </a:extLst>
            </p:cNvPr>
            <p:cNvSpPr/>
            <p:nvPr/>
          </p:nvSpPr>
          <p:spPr>
            <a:xfrm rot="2566257">
              <a:off x="2282652" y="2936183"/>
              <a:ext cx="111769" cy="334818"/>
            </a:xfrm>
            <a:prstGeom prst="downArrow">
              <a:avLst/>
            </a:prstGeom>
            <a:solidFill>
              <a:srgbClr val="F094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箭头: 下 64">
              <a:extLst>
                <a:ext uri="{FF2B5EF4-FFF2-40B4-BE49-F238E27FC236}">
                  <a16:creationId xmlns:a16="http://schemas.microsoft.com/office/drawing/2014/main" id="{34365DD5-D313-472F-B351-A66F3F5C7AA5}"/>
                </a:ext>
              </a:extLst>
            </p:cNvPr>
            <p:cNvSpPr/>
            <p:nvPr/>
          </p:nvSpPr>
          <p:spPr>
            <a:xfrm rot="18997479">
              <a:off x="3450756" y="2936431"/>
              <a:ext cx="113306" cy="334818"/>
            </a:xfrm>
            <a:prstGeom prst="downArrow">
              <a:avLst/>
            </a:prstGeom>
            <a:solidFill>
              <a:srgbClr val="F094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文本框 69">
              <a:extLst>
                <a:ext uri="{FF2B5EF4-FFF2-40B4-BE49-F238E27FC236}">
                  <a16:creationId xmlns:a16="http://schemas.microsoft.com/office/drawing/2014/main" id="{8D9F1C81-54E9-4199-AD5D-CE2254FF611C}"/>
                </a:ext>
              </a:extLst>
            </p:cNvPr>
            <p:cNvSpPr txBox="1"/>
            <p:nvPr/>
          </p:nvSpPr>
          <p:spPr>
            <a:xfrm>
              <a:off x="1305310" y="5984416"/>
              <a:ext cx="721672" cy="369332"/>
            </a:xfrm>
            <a:prstGeom prst="rect">
              <a:avLst/>
            </a:prstGeom>
            <a:noFill/>
          </p:spPr>
          <p:txBody>
            <a:bodyPr wrap="none" rtlCol="0">
              <a:spAutoFit/>
            </a:bodyPr>
            <a:lstStyle/>
            <a:p>
              <a:r>
                <a:rPr lang="en-US" dirty="0"/>
                <a:t>signal</a:t>
              </a:r>
            </a:p>
          </p:txBody>
        </p:sp>
        <p:sp>
          <p:nvSpPr>
            <p:cNvPr id="71" name="文本框 70">
              <a:extLst>
                <a:ext uri="{FF2B5EF4-FFF2-40B4-BE49-F238E27FC236}">
                  <a16:creationId xmlns:a16="http://schemas.microsoft.com/office/drawing/2014/main" id="{C347554C-1C16-4F50-8C03-7CC3A16B790E}"/>
                </a:ext>
              </a:extLst>
            </p:cNvPr>
            <p:cNvSpPr txBox="1"/>
            <p:nvPr/>
          </p:nvSpPr>
          <p:spPr>
            <a:xfrm>
              <a:off x="3806929" y="5975107"/>
              <a:ext cx="686406" cy="369332"/>
            </a:xfrm>
            <a:prstGeom prst="rect">
              <a:avLst/>
            </a:prstGeom>
            <a:noFill/>
          </p:spPr>
          <p:txBody>
            <a:bodyPr wrap="none" rtlCol="0">
              <a:spAutoFit/>
            </a:bodyPr>
            <a:lstStyle/>
            <a:p>
              <a:r>
                <a:rPr lang="en-US" dirty="0"/>
                <a:t>noise</a:t>
              </a:r>
            </a:p>
          </p:txBody>
        </p:sp>
      </p:grpSp>
      <p:pic>
        <p:nvPicPr>
          <p:cNvPr id="74" name="图片 73">
            <a:extLst>
              <a:ext uri="{FF2B5EF4-FFF2-40B4-BE49-F238E27FC236}">
                <a16:creationId xmlns:a16="http://schemas.microsoft.com/office/drawing/2014/main" id="{184E075A-52E3-4BB9-9734-6609B6D1B5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0974" y="2576308"/>
            <a:ext cx="3169920" cy="2377440"/>
          </a:xfrm>
          <a:prstGeom prst="rect">
            <a:avLst/>
          </a:prstGeom>
        </p:spPr>
      </p:pic>
      <p:pic>
        <p:nvPicPr>
          <p:cNvPr id="76" name="图片 75">
            <a:extLst>
              <a:ext uri="{FF2B5EF4-FFF2-40B4-BE49-F238E27FC236}">
                <a16:creationId xmlns:a16="http://schemas.microsoft.com/office/drawing/2014/main" id="{A00E4D1D-45D5-4C48-BBF7-BF1D2A6A93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7842" y="2576308"/>
            <a:ext cx="3169920" cy="2377440"/>
          </a:xfrm>
          <a:prstGeom prst="rect">
            <a:avLst/>
          </a:prstGeom>
        </p:spPr>
      </p:pic>
      <p:sp>
        <p:nvSpPr>
          <p:cNvPr id="77" name="文本框 76">
            <a:extLst>
              <a:ext uri="{FF2B5EF4-FFF2-40B4-BE49-F238E27FC236}">
                <a16:creationId xmlns:a16="http://schemas.microsoft.com/office/drawing/2014/main" id="{0A60A498-49C9-4D1E-9200-80BEEA522397}"/>
              </a:ext>
            </a:extLst>
          </p:cNvPr>
          <p:cNvSpPr txBox="1"/>
          <p:nvPr/>
        </p:nvSpPr>
        <p:spPr>
          <a:xfrm>
            <a:off x="5964335" y="5116743"/>
            <a:ext cx="1712392" cy="369332"/>
          </a:xfrm>
          <a:prstGeom prst="rect">
            <a:avLst/>
          </a:prstGeom>
          <a:noFill/>
        </p:spPr>
        <p:txBody>
          <a:bodyPr wrap="none" rtlCol="0">
            <a:spAutoFit/>
          </a:bodyPr>
          <a:lstStyle/>
          <a:p>
            <a:r>
              <a:rPr lang="en-US" dirty="0"/>
              <a:t>Accuracy: 98.8%</a:t>
            </a:r>
          </a:p>
        </p:txBody>
      </p:sp>
      <p:sp>
        <p:nvSpPr>
          <p:cNvPr id="78" name="文本框 77">
            <a:extLst>
              <a:ext uri="{FF2B5EF4-FFF2-40B4-BE49-F238E27FC236}">
                <a16:creationId xmlns:a16="http://schemas.microsoft.com/office/drawing/2014/main" id="{F5E854DA-57BB-4E84-B93F-E5B80552E1E6}"/>
              </a:ext>
            </a:extLst>
          </p:cNvPr>
          <p:cNvSpPr txBox="1"/>
          <p:nvPr/>
        </p:nvSpPr>
        <p:spPr>
          <a:xfrm>
            <a:off x="5165156" y="1275496"/>
            <a:ext cx="3838808" cy="369332"/>
          </a:xfrm>
          <a:prstGeom prst="rect">
            <a:avLst/>
          </a:prstGeom>
          <a:noFill/>
        </p:spPr>
        <p:txBody>
          <a:bodyPr wrap="none" rtlCol="0">
            <a:spAutoFit/>
          </a:bodyPr>
          <a:lstStyle/>
          <a:p>
            <a:r>
              <a:rPr lang="en-US" dirty="0"/>
              <a:t>Training cases: 2000; testing cases: 500</a:t>
            </a:r>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B6063BE2-35B5-43E8-B7A9-6CBE1526FA00}"/>
                  </a:ext>
                </a:extLst>
              </p:cNvPr>
              <p:cNvSpPr txBox="1"/>
              <p:nvPr/>
            </p:nvSpPr>
            <p:spPr>
              <a:xfrm>
                <a:off x="5165156" y="1787121"/>
                <a:ext cx="6625212" cy="714683"/>
              </a:xfrm>
              <a:prstGeom prst="rect">
                <a:avLst/>
              </a:prstGeom>
              <a:noFill/>
            </p:spPr>
            <p:txBody>
              <a:bodyPr wrap="none" rtlCol="0">
                <a:spAutoFit/>
              </a:bodyPr>
              <a:lstStyle/>
              <a:p>
                <a:r>
                  <a:rPr lang="en-US" b="0" i="0" dirty="0">
                    <a:solidFill>
                      <a:srgbClr val="262626"/>
                    </a:solidFill>
                    <a:effectLst/>
                    <a:latin typeface="FreightSans"/>
                  </a:rPr>
                  <a:t>The negative log likelihood loss: </a:t>
                </a:r>
                <a14:m>
                  <m:oMath xmlns:m="http://schemas.openxmlformats.org/officeDocument/2006/math">
                    <m:r>
                      <a:rPr lang="en-US" b="0" i="1" smtClean="0">
                        <a:solidFill>
                          <a:srgbClr val="262626"/>
                        </a:solidFill>
                        <a:effectLst/>
                        <a:latin typeface="Cambria Math" panose="02040503050406030204" pitchFamily="18" charset="0"/>
                      </a:rPr>
                      <m:t>𝑙𝑜𝑠𝑠</m:t>
                    </m:r>
                    <m:d>
                      <m:dPr>
                        <m:ctrlPr>
                          <a:rPr lang="en-US" b="0" i="1" smtClean="0">
                            <a:solidFill>
                              <a:srgbClr val="262626"/>
                            </a:solidFill>
                            <a:effectLst/>
                            <a:latin typeface="Cambria Math" panose="02040503050406030204" pitchFamily="18" charset="0"/>
                          </a:rPr>
                        </m:ctrlPr>
                      </m:dPr>
                      <m:e>
                        <m:r>
                          <a:rPr lang="en-US" b="0" i="1" smtClean="0">
                            <a:solidFill>
                              <a:srgbClr val="262626"/>
                            </a:solidFill>
                            <a:effectLst/>
                            <a:latin typeface="Cambria Math" panose="02040503050406030204" pitchFamily="18" charset="0"/>
                          </a:rPr>
                          <m:t>𝑥</m:t>
                        </m:r>
                        <m:r>
                          <a:rPr lang="en-US" b="0" i="1" smtClean="0">
                            <a:solidFill>
                              <a:srgbClr val="262626"/>
                            </a:solidFill>
                            <a:effectLst/>
                            <a:latin typeface="Cambria Math" panose="02040503050406030204" pitchFamily="18" charset="0"/>
                          </a:rPr>
                          <m:t>,</m:t>
                        </m:r>
                        <m:r>
                          <a:rPr lang="en-US" b="0" i="1" smtClean="0">
                            <a:solidFill>
                              <a:srgbClr val="262626"/>
                            </a:solidFill>
                            <a:effectLst/>
                            <a:latin typeface="Cambria Math" panose="02040503050406030204" pitchFamily="18" charset="0"/>
                          </a:rPr>
                          <m:t>𝑐𝑙𝑎𝑠𝑠</m:t>
                        </m:r>
                      </m:e>
                    </m:d>
                    <m:r>
                      <a:rPr lang="en-US" b="0" i="1" smtClean="0">
                        <a:solidFill>
                          <a:srgbClr val="262626"/>
                        </a:solidFill>
                        <a:effectLst/>
                        <a:latin typeface="Cambria Math" panose="02040503050406030204" pitchFamily="18" charset="0"/>
                      </a:rPr>
                      <m:t>=−</m:t>
                    </m:r>
                    <m:r>
                      <a:rPr lang="en-US" b="0" i="1" smtClean="0">
                        <a:solidFill>
                          <a:srgbClr val="262626"/>
                        </a:solidFill>
                        <a:effectLst/>
                        <a:latin typeface="Cambria Math" panose="02040503050406030204" pitchFamily="18" charset="0"/>
                      </a:rPr>
                      <m:t>𝑙𝑜𝑔</m:t>
                    </m:r>
                    <m:d>
                      <m:dPr>
                        <m:ctrlPr>
                          <a:rPr lang="en-US" b="0" i="1" smtClean="0">
                            <a:solidFill>
                              <a:srgbClr val="262626"/>
                            </a:solidFill>
                            <a:effectLst/>
                            <a:latin typeface="Cambria Math" panose="02040503050406030204" pitchFamily="18" charset="0"/>
                          </a:rPr>
                        </m:ctrlPr>
                      </m:dPr>
                      <m:e>
                        <m:f>
                          <m:fPr>
                            <m:ctrlPr>
                              <a:rPr lang="en-US" b="0" i="1" smtClean="0">
                                <a:solidFill>
                                  <a:srgbClr val="262626"/>
                                </a:solidFill>
                                <a:effectLst/>
                                <a:latin typeface="Cambria Math" panose="02040503050406030204" pitchFamily="18" charset="0"/>
                              </a:rPr>
                            </m:ctrlPr>
                          </m:fPr>
                          <m:num>
                            <m:r>
                              <m:rPr>
                                <m:sty m:val="p"/>
                              </m:rPr>
                              <a:rPr lang="en-US" b="0" i="0" smtClean="0">
                                <a:solidFill>
                                  <a:srgbClr val="262626"/>
                                </a:solidFill>
                                <a:effectLst/>
                                <a:latin typeface="Cambria Math" panose="02040503050406030204" pitchFamily="18" charset="0"/>
                              </a:rPr>
                              <m:t>exp</m:t>
                            </m:r>
                            <m:r>
                              <a:rPr lang="en-US" b="0" i="1" smtClean="0">
                                <a:solidFill>
                                  <a:srgbClr val="262626"/>
                                </a:solidFill>
                                <a:effectLst/>
                                <a:latin typeface="Cambria Math" panose="02040503050406030204" pitchFamily="18" charset="0"/>
                              </a:rPr>
                              <m:t>⁡(</m:t>
                            </m:r>
                            <m:sSub>
                              <m:sSubPr>
                                <m:ctrlPr>
                                  <a:rPr lang="en-US" b="0" i="1" smtClean="0">
                                    <a:solidFill>
                                      <a:srgbClr val="262626"/>
                                    </a:solidFill>
                                    <a:effectLst/>
                                    <a:latin typeface="Cambria Math" panose="02040503050406030204" pitchFamily="18" charset="0"/>
                                  </a:rPr>
                                </m:ctrlPr>
                              </m:sSubPr>
                              <m:e>
                                <m:r>
                                  <a:rPr lang="en-US" b="0" i="1" smtClean="0">
                                    <a:solidFill>
                                      <a:srgbClr val="262626"/>
                                    </a:solidFill>
                                    <a:effectLst/>
                                    <a:latin typeface="Cambria Math" panose="02040503050406030204" pitchFamily="18" charset="0"/>
                                  </a:rPr>
                                  <m:t>𝑥</m:t>
                                </m:r>
                              </m:e>
                              <m:sub>
                                <m:r>
                                  <a:rPr lang="en-US" b="0" i="1" smtClean="0">
                                    <a:solidFill>
                                      <a:srgbClr val="262626"/>
                                    </a:solidFill>
                                    <a:effectLst/>
                                    <a:latin typeface="Cambria Math" panose="02040503050406030204" pitchFamily="18" charset="0"/>
                                  </a:rPr>
                                  <m:t>𝑐𝑙𝑎𝑠𝑠</m:t>
                                </m:r>
                              </m:sub>
                            </m:sSub>
                            <m:r>
                              <a:rPr lang="en-US" b="0" i="1" smtClean="0">
                                <a:solidFill>
                                  <a:srgbClr val="262626"/>
                                </a:solidFill>
                                <a:effectLst/>
                                <a:latin typeface="Cambria Math" panose="02040503050406030204" pitchFamily="18" charset="0"/>
                              </a:rPr>
                              <m:t>)</m:t>
                            </m:r>
                          </m:num>
                          <m:den>
                            <m:nary>
                              <m:naryPr>
                                <m:chr m:val="∑"/>
                                <m:limLoc m:val="subSup"/>
                                <m:supHide m:val="on"/>
                                <m:ctrlPr>
                                  <a:rPr lang="en-US" b="0" i="1" smtClean="0">
                                    <a:solidFill>
                                      <a:srgbClr val="262626"/>
                                    </a:solidFill>
                                    <a:effectLst/>
                                    <a:latin typeface="Cambria Math" panose="02040503050406030204" pitchFamily="18" charset="0"/>
                                  </a:rPr>
                                </m:ctrlPr>
                              </m:naryPr>
                              <m:sub>
                                <m:r>
                                  <m:rPr>
                                    <m:brk m:alnAt="9"/>
                                  </m:rPr>
                                  <a:rPr lang="en-US" b="0" i="1" smtClean="0">
                                    <a:solidFill>
                                      <a:srgbClr val="262626"/>
                                    </a:solidFill>
                                    <a:effectLst/>
                                    <a:latin typeface="Cambria Math" panose="02040503050406030204" pitchFamily="18" charset="0"/>
                                  </a:rPr>
                                  <m:t>𝑗</m:t>
                                </m:r>
                              </m:sub>
                              <m:sup/>
                              <m:e>
                                <m:r>
                                  <m:rPr>
                                    <m:sty m:val="p"/>
                                  </m:rPr>
                                  <a:rPr lang="en-US" b="0" i="0" smtClean="0">
                                    <a:solidFill>
                                      <a:srgbClr val="262626"/>
                                    </a:solidFill>
                                    <a:effectLst/>
                                    <a:latin typeface="Cambria Math" panose="02040503050406030204" pitchFamily="18" charset="0"/>
                                  </a:rPr>
                                  <m:t>exp</m:t>
                                </m:r>
                                <m:r>
                                  <a:rPr lang="en-US" b="0" i="1" smtClean="0">
                                    <a:solidFill>
                                      <a:srgbClr val="262626"/>
                                    </a:solidFill>
                                    <a:effectLst/>
                                    <a:latin typeface="Cambria Math" panose="02040503050406030204" pitchFamily="18" charset="0"/>
                                  </a:rPr>
                                  <m:t>⁡(</m:t>
                                </m:r>
                                <m:sSub>
                                  <m:sSubPr>
                                    <m:ctrlPr>
                                      <a:rPr lang="en-US" b="0" i="1" smtClean="0">
                                        <a:solidFill>
                                          <a:srgbClr val="262626"/>
                                        </a:solidFill>
                                        <a:effectLst/>
                                        <a:latin typeface="Cambria Math" panose="02040503050406030204" pitchFamily="18" charset="0"/>
                                      </a:rPr>
                                    </m:ctrlPr>
                                  </m:sSubPr>
                                  <m:e>
                                    <m:r>
                                      <a:rPr lang="en-US" b="0" i="1" smtClean="0">
                                        <a:solidFill>
                                          <a:srgbClr val="262626"/>
                                        </a:solidFill>
                                        <a:effectLst/>
                                        <a:latin typeface="Cambria Math" panose="02040503050406030204" pitchFamily="18" charset="0"/>
                                      </a:rPr>
                                      <m:t>𝑥</m:t>
                                    </m:r>
                                  </m:e>
                                  <m:sub>
                                    <m:r>
                                      <a:rPr lang="en-US" b="0" i="1" smtClean="0">
                                        <a:solidFill>
                                          <a:srgbClr val="262626"/>
                                        </a:solidFill>
                                        <a:effectLst/>
                                        <a:latin typeface="Cambria Math" panose="02040503050406030204" pitchFamily="18" charset="0"/>
                                      </a:rPr>
                                      <m:t>𝑗</m:t>
                                    </m:r>
                                  </m:sub>
                                </m:sSub>
                                <m:r>
                                  <a:rPr lang="en-US" b="0" i="1" smtClean="0">
                                    <a:solidFill>
                                      <a:srgbClr val="262626"/>
                                    </a:solidFill>
                                    <a:effectLst/>
                                    <a:latin typeface="Cambria Math" panose="02040503050406030204" pitchFamily="18" charset="0"/>
                                  </a:rPr>
                                  <m:t>)</m:t>
                                </m:r>
                              </m:e>
                            </m:nary>
                          </m:den>
                        </m:f>
                      </m:e>
                    </m:d>
                  </m:oMath>
                </a14:m>
                <a:r>
                  <a:rPr lang="en-US" b="0" i="0" dirty="0">
                    <a:solidFill>
                      <a:srgbClr val="262626"/>
                    </a:solidFill>
                    <a:effectLst/>
                    <a:latin typeface="FreightSans"/>
                  </a:rPr>
                  <a:t> </a:t>
                </a:r>
                <a:endParaRPr lang="en-US" dirty="0"/>
              </a:p>
            </p:txBody>
          </p:sp>
        </mc:Choice>
        <mc:Fallback xmlns="">
          <p:sp>
            <p:nvSpPr>
              <p:cNvPr id="79" name="文本框 78">
                <a:extLst>
                  <a:ext uri="{FF2B5EF4-FFF2-40B4-BE49-F238E27FC236}">
                    <a16:creationId xmlns:a16="http://schemas.microsoft.com/office/drawing/2014/main" id="{B6063BE2-35B5-43E8-B7A9-6CBE1526FA00}"/>
                  </a:ext>
                </a:extLst>
              </p:cNvPr>
              <p:cNvSpPr txBox="1">
                <a:spLocks noRot="1" noChangeAspect="1" noMove="1" noResize="1" noEditPoints="1" noAdjustHandles="1" noChangeArrowheads="1" noChangeShapeType="1" noTextEdit="1"/>
              </p:cNvSpPr>
              <p:nvPr/>
            </p:nvSpPr>
            <p:spPr>
              <a:xfrm>
                <a:off x="5165156" y="1787121"/>
                <a:ext cx="6625212" cy="714683"/>
              </a:xfrm>
              <a:prstGeom prst="rect">
                <a:avLst/>
              </a:prstGeom>
              <a:blipFill>
                <a:blip r:embed="rId11"/>
                <a:stretch>
                  <a:fillRect l="-736"/>
                </a:stretch>
              </a:blipFill>
            </p:spPr>
            <p:txBody>
              <a:bodyPr/>
              <a:lstStyle/>
              <a:p>
                <a:r>
                  <a:rPr lang="en-US">
                    <a:noFill/>
                  </a:rPr>
                  <a:t> </a:t>
                </a:r>
              </a:p>
            </p:txBody>
          </p:sp>
        </mc:Fallback>
      </mc:AlternateContent>
      <p:sp>
        <p:nvSpPr>
          <p:cNvPr id="80" name="文本框 79">
            <a:extLst>
              <a:ext uri="{FF2B5EF4-FFF2-40B4-BE49-F238E27FC236}">
                <a16:creationId xmlns:a16="http://schemas.microsoft.com/office/drawing/2014/main" id="{B6A9D671-5006-44B7-BA9A-475FB76AACD1}"/>
              </a:ext>
            </a:extLst>
          </p:cNvPr>
          <p:cNvSpPr txBox="1"/>
          <p:nvPr/>
        </p:nvSpPr>
        <p:spPr>
          <a:xfrm>
            <a:off x="246309" y="769986"/>
            <a:ext cx="1345946" cy="369332"/>
          </a:xfrm>
          <a:prstGeom prst="rect">
            <a:avLst/>
          </a:prstGeom>
          <a:noFill/>
        </p:spPr>
        <p:txBody>
          <a:bodyPr wrap="none" rtlCol="0">
            <a:spAutoFit/>
          </a:bodyPr>
          <a:lstStyle/>
          <a:p>
            <a:r>
              <a:rPr lang="en-US" dirty="0">
                <a:solidFill>
                  <a:srgbClr val="FF0000"/>
                </a:solidFill>
              </a:rPr>
              <a:t>Architecture</a:t>
            </a:r>
          </a:p>
        </p:txBody>
      </p:sp>
      <p:sp>
        <p:nvSpPr>
          <p:cNvPr id="81" name="文本框 80">
            <a:extLst>
              <a:ext uri="{FF2B5EF4-FFF2-40B4-BE49-F238E27FC236}">
                <a16:creationId xmlns:a16="http://schemas.microsoft.com/office/drawing/2014/main" id="{7B55A76B-E73D-49D0-AD1C-C0A9A62A91C5}"/>
              </a:ext>
            </a:extLst>
          </p:cNvPr>
          <p:cNvSpPr txBox="1"/>
          <p:nvPr/>
        </p:nvSpPr>
        <p:spPr>
          <a:xfrm>
            <a:off x="5165156" y="769986"/>
            <a:ext cx="2077748" cy="369332"/>
          </a:xfrm>
          <a:prstGeom prst="rect">
            <a:avLst/>
          </a:prstGeom>
          <a:noFill/>
        </p:spPr>
        <p:txBody>
          <a:bodyPr wrap="none" rtlCol="0">
            <a:spAutoFit/>
          </a:bodyPr>
          <a:lstStyle/>
          <a:p>
            <a:r>
              <a:rPr lang="en-US" dirty="0">
                <a:solidFill>
                  <a:srgbClr val="FF0000"/>
                </a:solidFill>
              </a:rPr>
              <a:t>Training and testing</a:t>
            </a:r>
            <a:r>
              <a:rPr lang="en-US" dirty="0"/>
              <a:t> </a:t>
            </a:r>
          </a:p>
        </p:txBody>
      </p:sp>
      <p:sp>
        <p:nvSpPr>
          <p:cNvPr id="33" name="文本框 32">
            <a:extLst>
              <a:ext uri="{FF2B5EF4-FFF2-40B4-BE49-F238E27FC236}">
                <a16:creationId xmlns:a16="http://schemas.microsoft.com/office/drawing/2014/main" id="{515BCAC1-896A-45AE-B0F3-4D5449024FAB}"/>
              </a:ext>
            </a:extLst>
          </p:cNvPr>
          <p:cNvSpPr txBox="1"/>
          <p:nvPr/>
        </p:nvSpPr>
        <p:spPr>
          <a:xfrm>
            <a:off x="42030" y="6454474"/>
            <a:ext cx="431528" cy="246221"/>
          </a:xfrm>
          <a:prstGeom prst="rect">
            <a:avLst/>
          </a:prstGeom>
          <a:noFill/>
        </p:spPr>
        <p:txBody>
          <a:bodyPr wrap="none" rtlCol="0">
            <a:spAutoFit/>
          </a:bodyPr>
          <a:lstStyle/>
          <a:p>
            <a:r>
              <a:rPr lang="en-US" sz="1000" dirty="0"/>
              <a:t>5/12</a:t>
            </a:r>
          </a:p>
        </p:txBody>
      </p:sp>
      <p:sp>
        <p:nvSpPr>
          <p:cNvPr id="35" name="文本框 34">
            <a:extLst>
              <a:ext uri="{FF2B5EF4-FFF2-40B4-BE49-F238E27FC236}">
                <a16:creationId xmlns:a16="http://schemas.microsoft.com/office/drawing/2014/main" id="{2E4BBE25-05D3-426F-AF76-D0819ED3364B}"/>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36" name="文本框 35">
            <a:extLst>
              <a:ext uri="{FF2B5EF4-FFF2-40B4-BE49-F238E27FC236}">
                <a16:creationId xmlns:a16="http://schemas.microsoft.com/office/drawing/2014/main" id="{E309F4D5-1068-41F5-94C8-11771DB87244}"/>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2777483898"/>
      </p:ext>
    </p:extLst>
  </p:cSld>
  <p:clrMapOvr>
    <a:masterClrMapping/>
  </p:clrMapOvr>
  <mc:AlternateContent xmlns:mc="http://schemas.openxmlformats.org/markup-compatibility/2006" xmlns:p14="http://schemas.microsoft.com/office/powerpoint/2010/main">
    <mc:Choice Requires="p14">
      <p:transition spd="slow" p14:dur="2000" advTm="62675"/>
    </mc:Choice>
    <mc:Fallback xmlns="">
      <p:transition spd="slow" advTm="626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8D368547-009E-457B-AEB3-0850AFF0EF64}"/>
              </a:ext>
            </a:extLst>
          </p:cNvPr>
          <p:cNvGrpSpPr/>
          <p:nvPr/>
        </p:nvGrpSpPr>
        <p:grpSpPr>
          <a:xfrm>
            <a:off x="-1" y="0"/>
            <a:ext cx="12192001" cy="6858000"/>
            <a:chOff x="-1" y="0"/>
            <a:chExt cx="12192001" cy="6858000"/>
          </a:xfrm>
        </p:grpSpPr>
        <p:sp>
          <p:nvSpPr>
            <p:cNvPr id="48" name="矩形 47">
              <a:extLst>
                <a:ext uri="{FF2B5EF4-FFF2-40B4-BE49-F238E27FC236}">
                  <a16:creationId xmlns:a16="http://schemas.microsoft.com/office/drawing/2014/main" id="{ED86FB17-674A-41D0-8372-52385983E3AD}"/>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组合 51">
              <a:extLst>
                <a:ext uri="{FF2B5EF4-FFF2-40B4-BE49-F238E27FC236}">
                  <a16:creationId xmlns:a16="http://schemas.microsoft.com/office/drawing/2014/main" id="{B9A94510-4BC5-4F44-936F-2AC7720425CA}"/>
                </a:ext>
              </a:extLst>
            </p:cNvPr>
            <p:cNvGrpSpPr/>
            <p:nvPr/>
          </p:nvGrpSpPr>
          <p:grpSpPr>
            <a:xfrm>
              <a:off x="-1" y="5770272"/>
              <a:ext cx="12192001" cy="1087728"/>
              <a:chOff x="-1" y="5749491"/>
              <a:chExt cx="12192001" cy="1087728"/>
            </a:xfrm>
          </p:grpSpPr>
          <p:pic>
            <p:nvPicPr>
              <p:cNvPr id="54" name="图片 53">
                <a:extLst>
                  <a:ext uri="{FF2B5EF4-FFF2-40B4-BE49-F238E27FC236}">
                    <a16:creationId xmlns:a16="http://schemas.microsoft.com/office/drawing/2014/main" id="{808FF602-7B49-4BEA-B27D-EFFDD4C34917}"/>
                  </a:ext>
                </a:extLst>
              </p:cNvPr>
              <p:cNvPicPr>
                <a:picLocks noChangeAspect="1"/>
              </p:cNvPicPr>
              <p:nvPr/>
            </p:nvPicPr>
            <p:blipFill>
              <a:blip r:embed="rId3"/>
              <a:stretch>
                <a:fillRect/>
              </a:stretch>
            </p:blipFill>
            <p:spPr>
              <a:xfrm>
                <a:off x="8896593" y="5749491"/>
                <a:ext cx="3295407" cy="911083"/>
              </a:xfrm>
              <a:prstGeom prst="rect">
                <a:avLst/>
              </a:prstGeom>
            </p:spPr>
          </p:pic>
          <p:sp>
            <p:nvSpPr>
              <p:cNvPr id="55" name="矩形 54">
                <a:extLst>
                  <a:ext uri="{FF2B5EF4-FFF2-40B4-BE49-F238E27FC236}">
                    <a16:creationId xmlns:a16="http://schemas.microsoft.com/office/drawing/2014/main" id="{0A67960C-EC28-4DD4-A116-ADF5A0458BC1}"/>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矩形 55">
                <a:extLst>
                  <a:ext uri="{FF2B5EF4-FFF2-40B4-BE49-F238E27FC236}">
                    <a16:creationId xmlns:a16="http://schemas.microsoft.com/office/drawing/2014/main" id="{3E338B55-1EBB-494E-A342-71B4CD80A436}"/>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3071A1ED-13AE-4A57-B2CF-10ED4EFDD59C}"/>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标题 1">
            <a:extLst>
              <a:ext uri="{FF2B5EF4-FFF2-40B4-BE49-F238E27FC236}">
                <a16:creationId xmlns:a16="http://schemas.microsoft.com/office/drawing/2014/main" id="{A5F9AE0C-60DD-4FE4-9C5C-9DB5D95058FF}"/>
              </a:ext>
            </a:extLst>
          </p:cNvPr>
          <p:cNvSpPr>
            <a:spLocks noGrp="1"/>
          </p:cNvSpPr>
          <p:nvPr>
            <p:ph type="title"/>
          </p:nvPr>
        </p:nvSpPr>
        <p:spPr>
          <a:xfrm>
            <a:off x="443345" y="135383"/>
            <a:ext cx="7643673" cy="530431"/>
          </a:xfrm>
        </p:spPr>
        <p:txBody>
          <a:bodyPr>
            <a:noAutofit/>
          </a:bodyPr>
          <a:lstStyle/>
          <a:p>
            <a:r>
              <a:rPr lang="en-US" sz="2800" b="1" dirty="0"/>
              <a:t>Auto-encoder filter in images data processing</a:t>
            </a:r>
          </a:p>
        </p:txBody>
      </p:sp>
      <p:grpSp>
        <p:nvGrpSpPr>
          <p:cNvPr id="25" name="组合 24">
            <a:extLst>
              <a:ext uri="{FF2B5EF4-FFF2-40B4-BE49-F238E27FC236}">
                <a16:creationId xmlns:a16="http://schemas.microsoft.com/office/drawing/2014/main" id="{1DCC3C21-8331-412A-84D6-6E9D69F2ABCB}"/>
              </a:ext>
            </a:extLst>
          </p:cNvPr>
          <p:cNvGrpSpPr/>
          <p:nvPr/>
        </p:nvGrpSpPr>
        <p:grpSpPr>
          <a:xfrm>
            <a:off x="1076855" y="962894"/>
            <a:ext cx="2861299" cy="3995006"/>
            <a:chOff x="443345" y="826955"/>
            <a:chExt cx="2861299" cy="3995006"/>
          </a:xfrm>
        </p:grpSpPr>
        <p:grpSp>
          <p:nvGrpSpPr>
            <p:cNvPr id="50" name="组合 49">
              <a:extLst>
                <a:ext uri="{FF2B5EF4-FFF2-40B4-BE49-F238E27FC236}">
                  <a16:creationId xmlns:a16="http://schemas.microsoft.com/office/drawing/2014/main" id="{18C1F4BA-5ED1-4ECC-8FC7-AA00F8BF9A55}"/>
                </a:ext>
              </a:extLst>
            </p:cNvPr>
            <p:cNvGrpSpPr/>
            <p:nvPr/>
          </p:nvGrpSpPr>
          <p:grpSpPr>
            <a:xfrm>
              <a:off x="565520" y="1475859"/>
              <a:ext cx="2739124" cy="3346102"/>
              <a:chOff x="509108" y="2034309"/>
              <a:chExt cx="2739124" cy="3346102"/>
            </a:xfrm>
          </p:grpSpPr>
          <p:sp>
            <p:nvSpPr>
              <p:cNvPr id="31" name="矩形 30">
                <a:extLst>
                  <a:ext uri="{FF2B5EF4-FFF2-40B4-BE49-F238E27FC236}">
                    <a16:creationId xmlns:a16="http://schemas.microsoft.com/office/drawing/2014/main" id="{A494A03B-F49A-4AA1-A96B-2884BB30ADCE}"/>
                  </a:ext>
                </a:extLst>
              </p:cNvPr>
              <p:cNvSpPr/>
              <p:nvPr/>
            </p:nvSpPr>
            <p:spPr>
              <a:xfrm>
                <a:off x="1874182" y="2084343"/>
                <a:ext cx="1374050" cy="2371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33" name="梯形 32">
                <a:extLst>
                  <a:ext uri="{FF2B5EF4-FFF2-40B4-BE49-F238E27FC236}">
                    <a16:creationId xmlns:a16="http://schemas.microsoft.com/office/drawing/2014/main" id="{B395661C-21E3-4C46-B700-530D700CF9C1}"/>
                  </a:ext>
                </a:extLst>
              </p:cNvPr>
              <p:cNvSpPr/>
              <p:nvPr/>
            </p:nvSpPr>
            <p:spPr>
              <a:xfrm rot="10800000">
                <a:off x="1874183" y="2392132"/>
                <a:ext cx="1374049" cy="1126624"/>
              </a:xfrm>
              <a:prstGeom prst="trapezoid">
                <a:avLst/>
              </a:prstGeom>
              <a:gradFill>
                <a:gsLst>
                  <a:gs pos="0">
                    <a:schemeClr val="bg1"/>
                  </a:gs>
                  <a:gs pos="44000">
                    <a:schemeClr val="accent1">
                      <a:lumMod val="60000"/>
                      <a:lumOff val="40000"/>
                    </a:schemeClr>
                  </a:gs>
                  <a:gs pos="83000">
                    <a:schemeClr val="accent1">
                      <a:lumMod val="75000"/>
                    </a:schemeClr>
                  </a:gs>
                  <a:gs pos="100000">
                    <a:schemeClr val="accent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33">
                <a:extLst>
                  <a:ext uri="{FF2B5EF4-FFF2-40B4-BE49-F238E27FC236}">
                    <a16:creationId xmlns:a16="http://schemas.microsoft.com/office/drawing/2014/main" id="{BDB686C2-176F-4D23-BD37-65C76D81C111}"/>
                  </a:ext>
                </a:extLst>
              </p:cNvPr>
              <p:cNvSpPr/>
              <p:nvPr/>
            </p:nvSpPr>
            <p:spPr>
              <a:xfrm>
                <a:off x="2175560" y="3571877"/>
                <a:ext cx="801351" cy="2428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梯形 34">
                <a:extLst>
                  <a:ext uri="{FF2B5EF4-FFF2-40B4-BE49-F238E27FC236}">
                    <a16:creationId xmlns:a16="http://schemas.microsoft.com/office/drawing/2014/main" id="{AC1890D8-8A30-4FA3-AFA5-84A0CE23E7C6}"/>
                  </a:ext>
                </a:extLst>
              </p:cNvPr>
              <p:cNvSpPr/>
              <p:nvPr/>
            </p:nvSpPr>
            <p:spPr>
              <a:xfrm>
                <a:off x="1874183" y="3892091"/>
                <a:ext cx="1374049" cy="1126624"/>
              </a:xfrm>
              <a:prstGeom prst="trapezoid">
                <a:avLst/>
              </a:prstGeom>
              <a:gradFill>
                <a:gsLst>
                  <a:gs pos="0">
                    <a:schemeClr val="bg1"/>
                  </a:gs>
                  <a:gs pos="47000">
                    <a:schemeClr val="accent6">
                      <a:lumMod val="60000"/>
                      <a:lumOff val="40000"/>
                    </a:schemeClr>
                  </a:gs>
                  <a:gs pos="74000">
                    <a:schemeClr val="accent6">
                      <a:lumMod val="60000"/>
                      <a:lumOff val="40000"/>
                    </a:schemeClr>
                  </a:gs>
                  <a:gs pos="100000">
                    <a:schemeClr val="accent6">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4A20F26A-B0DF-4E7A-991A-A0312767911B}"/>
                  </a:ext>
                </a:extLst>
              </p:cNvPr>
              <p:cNvSpPr/>
              <p:nvPr/>
            </p:nvSpPr>
            <p:spPr>
              <a:xfrm>
                <a:off x="1874182" y="5077581"/>
                <a:ext cx="1374049" cy="237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37" name="文本框 36">
                <a:extLst>
                  <a:ext uri="{FF2B5EF4-FFF2-40B4-BE49-F238E27FC236}">
                    <a16:creationId xmlns:a16="http://schemas.microsoft.com/office/drawing/2014/main" id="{8C3F4C65-4764-4756-B0F0-A54DE021DD79}"/>
                  </a:ext>
                </a:extLst>
              </p:cNvPr>
              <p:cNvSpPr txBox="1"/>
              <p:nvPr/>
            </p:nvSpPr>
            <p:spPr>
              <a:xfrm>
                <a:off x="931969" y="2034309"/>
                <a:ext cx="679994" cy="369332"/>
              </a:xfrm>
              <a:prstGeom prst="rect">
                <a:avLst/>
              </a:prstGeom>
              <a:noFill/>
            </p:spPr>
            <p:txBody>
              <a:bodyPr wrap="none" rtlCol="0">
                <a:spAutoFit/>
              </a:bodyPr>
              <a:lstStyle/>
              <a:p>
                <a:r>
                  <a:rPr lang="en-US" dirty="0"/>
                  <a:t>input</a:t>
                </a:r>
              </a:p>
            </p:txBody>
          </p:sp>
          <p:sp>
            <p:nvSpPr>
              <p:cNvPr id="39" name="文本框 38">
                <a:extLst>
                  <a:ext uri="{FF2B5EF4-FFF2-40B4-BE49-F238E27FC236}">
                    <a16:creationId xmlns:a16="http://schemas.microsoft.com/office/drawing/2014/main" id="{742E0F68-B950-4C93-80A9-9047E0322EA4}"/>
                  </a:ext>
                </a:extLst>
              </p:cNvPr>
              <p:cNvSpPr txBox="1"/>
              <p:nvPr/>
            </p:nvSpPr>
            <p:spPr>
              <a:xfrm>
                <a:off x="848026" y="5011079"/>
                <a:ext cx="944075" cy="369332"/>
              </a:xfrm>
              <a:prstGeom prst="rect">
                <a:avLst/>
              </a:prstGeom>
              <a:noFill/>
            </p:spPr>
            <p:txBody>
              <a:bodyPr wrap="square">
                <a:spAutoFit/>
              </a:bodyPr>
              <a:lstStyle/>
              <a:p>
                <a:r>
                  <a:rPr lang="en-US" dirty="0"/>
                  <a:t>output</a:t>
                </a: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D5E4FCF4-DC25-47BF-B915-B9D9B9B90428}"/>
                      </a:ext>
                    </a:extLst>
                  </p:cNvPr>
                  <p:cNvSpPr txBox="1"/>
                  <p:nvPr/>
                </p:nvSpPr>
                <p:spPr>
                  <a:xfrm>
                    <a:off x="2282733" y="3018784"/>
                    <a:ext cx="5616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oMath>
                      </m:oMathPara>
                    </a14:m>
                    <a:endParaRPr lang="en-US" dirty="0"/>
                  </a:p>
                </p:txBody>
              </p:sp>
            </mc:Choice>
            <mc:Fallback xmlns="">
              <p:sp>
                <p:nvSpPr>
                  <p:cNvPr id="40" name="文本框 39">
                    <a:extLst>
                      <a:ext uri="{FF2B5EF4-FFF2-40B4-BE49-F238E27FC236}">
                        <a16:creationId xmlns:a16="http://schemas.microsoft.com/office/drawing/2014/main" id="{D5E4FCF4-DC25-47BF-B915-B9D9B9B90428}"/>
                      </a:ext>
                    </a:extLst>
                  </p:cNvPr>
                  <p:cNvSpPr txBox="1">
                    <a:spLocks noRot="1" noChangeAspect="1" noMove="1" noResize="1" noEditPoints="1" noAdjustHandles="1" noChangeArrowheads="1" noChangeShapeType="1" noTextEdit="1"/>
                  </p:cNvSpPr>
                  <p:nvPr/>
                </p:nvSpPr>
                <p:spPr>
                  <a:xfrm>
                    <a:off x="2282733" y="3018784"/>
                    <a:ext cx="561629" cy="276999"/>
                  </a:xfrm>
                  <a:prstGeom prst="rect">
                    <a:avLst/>
                  </a:prstGeom>
                  <a:blipFill>
                    <a:blip r:embed="rId5"/>
                    <a:stretch>
                      <a:fillRect l="-14130" t="-2174" r="-4348"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EB9EDC68-F5EB-4737-BAAB-76FAD60979EB}"/>
                      </a:ext>
                    </a:extLst>
                  </p:cNvPr>
                  <p:cNvSpPr txBox="1"/>
                  <p:nvPr/>
                </p:nvSpPr>
                <p:spPr>
                  <a:xfrm>
                    <a:off x="2282733" y="4431170"/>
                    <a:ext cx="5616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ub>
                          </m:sSub>
                        </m:oMath>
                      </m:oMathPara>
                    </a14:m>
                    <a:endParaRPr lang="en-US" dirty="0"/>
                  </a:p>
                </p:txBody>
              </p:sp>
            </mc:Choice>
            <mc:Fallback xmlns="">
              <p:sp>
                <p:nvSpPr>
                  <p:cNvPr id="41" name="文本框 40">
                    <a:extLst>
                      <a:ext uri="{FF2B5EF4-FFF2-40B4-BE49-F238E27FC236}">
                        <a16:creationId xmlns:a16="http://schemas.microsoft.com/office/drawing/2014/main" id="{EB9EDC68-F5EB-4737-BAAB-76FAD60979EB}"/>
                      </a:ext>
                    </a:extLst>
                  </p:cNvPr>
                  <p:cNvSpPr txBox="1">
                    <a:spLocks noRot="1" noChangeAspect="1" noMove="1" noResize="1" noEditPoints="1" noAdjustHandles="1" noChangeArrowheads="1" noChangeShapeType="1" noTextEdit="1"/>
                  </p:cNvSpPr>
                  <p:nvPr/>
                </p:nvSpPr>
                <p:spPr>
                  <a:xfrm>
                    <a:off x="2282733" y="4431170"/>
                    <a:ext cx="561629" cy="276999"/>
                  </a:xfrm>
                  <a:prstGeom prst="rect">
                    <a:avLst/>
                  </a:prstGeom>
                  <a:blipFill>
                    <a:blip r:embed="rId6"/>
                    <a:stretch>
                      <a:fillRect l="-14130" t="-2222" r="-2174" b="-35556"/>
                    </a:stretch>
                  </a:blipFill>
                </p:spPr>
                <p:txBody>
                  <a:bodyPr/>
                  <a:lstStyle/>
                  <a:p>
                    <a:r>
                      <a:rPr lang="en-US">
                        <a:noFill/>
                      </a:rPr>
                      <a:t> </a:t>
                    </a:r>
                  </a:p>
                </p:txBody>
              </p:sp>
            </mc:Fallback>
          </mc:AlternateContent>
          <p:sp>
            <p:nvSpPr>
              <p:cNvPr id="42" name="文本框 41">
                <a:extLst>
                  <a:ext uri="{FF2B5EF4-FFF2-40B4-BE49-F238E27FC236}">
                    <a16:creationId xmlns:a16="http://schemas.microsoft.com/office/drawing/2014/main" id="{1016CBF5-26A6-4F3A-A699-DE317E0F65F9}"/>
                  </a:ext>
                </a:extLst>
              </p:cNvPr>
              <p:cNvSpPr txBox="1"/>
              <p:nvPr/>
            </p:nvSpPr>
            <p:spPr>
              <a:xfrm>
                <a:off x="2084312" y="2734831"/>
                <a:ext cx="953787" cy="369332"/>
              </a:xfrm>
              <a:prstGeom prst="rect">
                <a:avLst/>
              </a:prstGeom>
              <a:noFill/>
            </p:spPr>
            <p:txBody>
              <a:bodyPr wrap="none" rtlCol="0">
                <a:spAutoFit/>
              </a:bodyPr>
              <a:lstStyle/>
              <a:p>
                <a:r>
                  <a:rPr lang="en-US" sz="1800" dirty="0"/>
                  <a:t>Encoder</a:t>
                </a:r>
                <a:endParaRPr lang="en-US" dirty="0"/>
              </a:p>
            </p:txBody>
          </p:sp>
          <p:sp>
            <p:nvSpPr>
              <p:cNvPr id="43" name="文本框 42">
                <a:extLst>
                  <a:ext uri="{FF2B5EF4-FFF2-40B4-BE49-F238E27FC236}">
                    <a16:creationId xmlns:a16="http://schemas.microsoft.com/office/drawing/2014/main" id="{DA77E858-D2E8-460C-BC36-9BED9965623A}"/>
                  </a:ext>
                </a:extLst>
              </p:cNvPr>
              <p:cNvSpPr txBox="1"/>
              <p:nvPr/>
            </p:nvSpPr>
            <p:spPr>
              <a:xfrm>
                <a:off x="2072289" y="4071844"/>
                <a:ext cx="977832" cy="369332"/>
              </a:xfrm>
              <a:prstGeom prst="rect">
                <a:avLst/>
              </a:prstGeom>
              <a:noFill/>
            </p:spPr>
            <p:txBody>
              <a:bodyPr wrap="none" rtlCol="0">
                <a:spAutoFit/>
              </a:bodyPr>
              <a:lstStyle/>
              <a:p>
                <a:r>
                  <a:rPr lang="en-US" sz="1800" dirty="0"/>
                  <a:t>Decoder</a:t>
                </a:r>
                <a:endParaRPr lang="en-US" dirty="0"/>
              </a:p>
            </p:txBody>
          </p:sp>
          <p:cxnSp>
            <p:nvCxnSpPr>
              <p:cNvPr id="45" name="直接箭头连接符 44">
                <a:extLst>
                  <a:ext uri="{FF2B5EF4-FFF2-40B4-BE49-F238E27FC236}">
                    <a16:creationId xmlns:a16="http://schemas.microsoft.com/office/drawing/2014/main" id="{40B1CD30-4A5A-49A4-9741-D32CE163194B}"/>
                  </a:ext>
                </a:extLst>
              </p:cNvPr>
              <p:cNvCxnSpPr>
                <a:cxnSpLocks/>
                <a:stCxn id="37" idx="2"/>
              </p:cNvCxnSpPr>
              <p:nvPr/>
            </p:nvCxnSpPr>
            <p:spPr>
              <a:xfrm>
                <a:off x="1271966" y="2403641"/>
                <a:ext cx="0" cy="1105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9C58FB9B-C77D-4595-AAC4-5F5F154199DF}"/>
                      </a:ext>
                    </a:extLst>
                  </p:cNvPr>
                  <p:cNvSpPr txBox="1"/>
                  <p:nvPr/>
                </p:nvSpPr>
                <p:spPr>
                  <a:xfrm>
                    <a:off x="2440030" y="3545777"/>
                    <a:ext cx="2982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oMath>
                      </m:oMathPara>
                    </a14:m>
                    <a:endParaRPr lang="en-US" dirty="0"/>
                  </a:p>
                </p:txBody>
              </p:sp>
            </mc:Choice>
            <mc:Fallback xmlns="">
              <p:sp>
                <p:nvSpPr>
                  <p:cNvPr id="46" name="文本框 45">
                    <a:extLst>
                      <a:ext uri="{FF2B5EF4-FFF2-40B4-BE49-F238E27FC236}">
                        <a16:creationId xmlns:a16="http://schemas.microsoft.com/office/drawing/2014/main" id="{9C58FB9B-C77D-4595-AAC4-5F5F154199DF}"/>
                      </a:ext>
                    </a:extLst>
                  </p:cNvPr>
                  <p:cNvSpPr txBox="1">
                    <a:spLocks noRot="1" noChangeAspect="1" noMove="1" noResize="1" noEditPoints="1" noAdjustHandles="1" noChangeArrowheads="1" noChangeShapeType="1" noTextEdit="1"/>
                  </p:cNvSpPr>
                  <p:nvPr/>
                </p:nvSpPr>
                <p:spPr>
                  <a:xfrm>
                    <a:off x="2440030" y="3545777"/>
                    <a:ext cx="298223" cy="276999"/>
                  </a:xfrm>
                  <a:prstGeom prst="rect">
                    <a:avLst/>
                  </a:prstGeom>
                  <a:blipFill>
                    <a:blip r:embed="rId7"/>
                    <a:stretch>
                      <a:fillRect l="-20408" r="-6122" b="-17778"/>
                    </a:stretch>
                  </a:blipFill>
                </p:spPr>
                <p:txBody>
                  <a:bodyPr/>
                  <a:lstStyle/>
                  <a:p>
                    <a:r>
                      <a:rPr lang="en-US">
                        <a:noFill/>
                      </a:rPr>
                      <a:t> </a:t>
                    </a:r>
                  </a:p>
                </p:txBody>
              </p:sp>
            </mc:Fallback>
          </mc:AlternateContent>
          <p:sp>
            <p:nvSpPr>
              <p:cNvPr id="47" name="文本框 46">
                <a:extLst>
                  <a:ext uri="{FF2B5EF4-FFF2-40B4-BE49-F238E27FC236}">
                    <a16:creationId xmlns:a16="http://schemas.microsoft.com/office/drawing/2014/main" id="{3DBFBDA0-3077-4649-97A1-2CB28839789A}"/>
                  </a:ext>
                </a:extLst>
              </p:cNvPr>
              <p:cNvSpPr txBox="1"/>
              <p:nvPr/>
            </p:nvSpPr>
            <p:spPr>
              <a:xfrm>
                <a:off x="509108" y="3527832"/>
                <a:ext cx="1600118" cy="369332"/>
              </a:xfrm>
              <a:prstGeom prst="rect">
                <a:avLst/>
              </a:prstGeom>
              <a:noFill/>
            </p:spPr>
            <p:txBody>
              <a:bodyPr wrap="none" rtlCol="0">
                <a:spAutoFit/>
              </a:bodyPr>
              <a:lstStyle/>
              <a:p>
                <a:r>
                  <a:rPr lang="en-US" dirty="0"/>
                  <a:t>latent features</a:t>
                </a:r>
              </a:p>
            </p:txBody>
          </p:sp>
          <p:cxnSp>
            <p:nvCxnSpPr>
              <p:cNvPr id="49" name="直接箭头连接符 48">
                <a:extLst>
                  <a:ext uri="{FF2B5EF4-FFF2-40B4-BE49-F238E27FC236}">
                    <a16:creationId xmlns:a16="http://schemas.microsoft.com/office/drawing/2014/main" id="{B4E4230D-AE1B-4C81-89BE-48B0D47C9DF9}"/>
                  </a:ext>
                </a:extLst>
              </p:cNvPr>
              <p:cNvCxnSpPr>
                <a:cxnSpLocks/>
              </p:cNvCxnSpPr>
              <p:nvPr/>
            </p:nvCxnSpPr>
            <p:spPr>
              <a:xfrm>
                <a:off x="1271965" y="3906071"/>
                <a:ext cx="0" cy="1105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1" name="文本框 50">
              <a:extLst>
                <a:ext uri="{FF2B5EF4-FFF2-40B4-BE49-F238E27FC236}">
                  <a16:creationId xmlns:a16="http://schemas.microsoft.com/office/drawing/2014/main" id="{6BE4D5B6-FBA3-4471-9535-7FFA27D6494C}"/>
                </a:ext>
              </a:extLst>
            </p:cNvPr>
            <p:cNvSpPr txBox="1"/>
            <p:nvPr/>
          </p:nvSpPr>
          <p:spPr>
            <a:xfrm>
              <a:off x="443345" y="826955"/>
              <a:ext cx="1345946" cy="369332"/>
            </a:xfrm>
            <a:prstGeom prst="rect">
              <a:avLst/>
            </a:prstGeom>
            <a:noFill/>
          </p:spPr>
          <p:txBody>
            <a:bodyPr wrap="none" rtlCol="0">
              <a:spAutoFit/>
            </a:bodyPr>
            <a:lstStyle/>
            <a:p>
              <a:r>
                <a:rPr lang="en-US" dirty="0">
                  <a:solidFill>
                    <a:srgbClr val="FF0000"/>
                  </a:solidFill>
                </a:rPr>
                <a:t>Architecture</a:t>
              </a:r>
            </a:p>
          </p:txBody>
        </p:sp>
      </p:grpSp>
      <p:grpSp>
        <p:nvGrpSpPr>
          <p:cNvPr id="13" name="组合 12">
            <a:extLst>
              <a:ext uri="{FF2B5EF4-FFF2-40B4-BE49-F238E27FC236}">
                <a16:creationId xmlns:a16="http://schemas.microsoft.com/office/drawing/2014/main" id="{44232077-3383-411B-8C3E-D361574E7442}"/>
              </a:ext>
            </a:extLst>
          </p:cNvPr>
          <p:cNvGrpSpPr/>
          <p:nvPr/>
        </p:nvGrpSpPr>
        <p:grpSpPr>
          <a:xfrm>
            <a:off x="1007139" y="5251668"/>
            <a:ext cx="3931031" cy="518604"/>
            <a:chOff x="962905" y="5632007"/>
            <a:chExt cx="3931031" cy="518604"/>
          </a:xfrm>
        </p:grpSpPr>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8831B4C-8949-4688-A676-CD8433262704}"/>
                    </a:ext>
                  </a:extLst>
                </p:cNvPr>
                <p:cNvSpPr txBox="1"/>
                <p:nvPr/>
              </p:nvSpPr>
              <p:spPr>
                <a:xfrm>
                  <a:off x="2397612" y="5632007"/>
                  <a:ext cx="249632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𝑀𝑆𝐸𝐿𝑜𝑠𝑠</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dirty="0"/>
                </a:p>
              </p:txBody>
            </p:sp>
          </mc:Choice>
          <mc:Fallback xmlns="">
            <p:sp>
              <p:nvSpPr>
                <p:cNvPr id="30" name="文本框 29">
                  <a:extLst>
                    <a:ext uri="{FF2B5EF4-FFF2-40B4-BE49-F238E27FC236}">
                      <a16:creationId xmlns:a16="http://schemas.microsoft.com/office/drawing/2014/main" id="{B8831B4C-8949-4688-A676-CD8433262704}"/>
                    </a:ext>
                  </a:extLst>
                </p:cNvPr>
                <p:cNvSpPr txBox="1">
                  <a:spLocks noRot="1" noChangeAspect="1" noMove="1" noResize="1" noEditPoints="1" noAdjustHandles="1" noChangeArrowheads="1" noChangeShapeType="1" noTextEdit="1"/>
                </p:cNvSpPr>
                <p:nvPr/>
              </p:nvSpPr>
              <p:spPr>
                <a:xfrm>
                  <a:off x="2397612" y="5632007"/>
                  <a:ext cx="2496324" cy="518604"/>
                </a:xfrm>
                <a:prstGeom prst="rect">
                  <a:avLst/>
                </a:prstGeom>
                <a:blipFill>
                  <a:blip r:embed="rId10"/>
                  <a:stretch>
                    <a:fillRect/>
                  </a:stretch>
                </a:blipFill>
              </p:spPr>
              <p:txBody>
                <a:bodyPr/>
                <a:lstStyle/>
                <a:p>
                  <a:r>
                    <a:rPr lang="en-US">
                      <a:noFill/>
                    </a:rPr>
                    <a:t> </a:t>
                  </a:r>
                </a:p>
              </p:txBody>
            </p:sp>
          </mc:Fallback>
        </mc:AlternateContent>
        <p:sp>
          <p:nvSpPr>
            <p:cNvPr id="32" name="文本框 31">
              <a:extLst>
                <a:ext uri="{FF2B5EF4-FFF2-40B4-BE49-F238E27FC236}">
                  <a16:creationId xmlns:a16="http://schemas.microsoft.com/office/drawing/2014/main" id="{C3C508F8-9A2B-46A3-8F7B-C841938AA69C}"/>
                </a:ext>
              </a:extLst>
            </p:cNvPr>
            <p:cNvSpPr txBox="1"/>
            <p:nvPr/>
          </p:nvSpPr>
          <p:spPr>
            <a:xfrm>
              <a:off x="962905" y="5721083"/>
              <a:ext cx="1484702" cy="369332"/>
            </a:xfrm>
            <a:prstGeom prst="rect">
              <a:avLst/>
            </a:prstGeom>
            <a:noFill/>
          </p:spPr>
          <p:txBody>
            <a:bodyPr wrap="none" rtlCol="0">
              <a:spAutoFit/>
            </a:bodyPr>
            <a:lstStyle/>
            <a:p>
              <a:r>
                <a:rPr lang="en-US" dirty="0"/>
                <a:t>Loss function:</a:t>
              </a:r>
            </a:p>
          </p:txBody>
        </p:sp>
      </p:grpSp>
      <p:graphicFrame>
        <p:nvGraphicFramePr>
          <p:cNvPr id="58" name="表格 4">
            <a:extLst>
              <a:ext uri="{FF2B5EF4-FFF2-40B4-BE49-F238E27FC236}">
                <a16:creationId xmlns:a16="http://schemas.microsoft.com/office/drawing/2014/main" id="{CE90AADC-C062-476F-9656-66F5E6787789}"/>
              </a:ext>
            </a:extLst>
          </p:cNvPr>
          <p:cNvGraphicFramePr>
            <a:graphicFrameLocks noGrp="1"/>
          </p:cNvGraphicFramePr>
          <p:nvPr>
            <p:extLst>
              <p:ext uri="{D42A27DB-BD31-4B8C-83A1-F6EECF244321}">
                <p14:modId xmlns:p14="http://schemas.microsoft.com/office/powerpoint/2010/main" val="3139169686"/>
              </p:ext>
            </p:extLst>
          </p:nvPr>
        </p:nvGraphicFramePr>
        <p:xfrm>
          <a:off x="5592735" y="2106844"/>
          <a:ext cx="5418668" cy="22250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65863977"/>
                    </a:ext>
                  </a:extLst>
                </a:gridCol>
                <a:gridCol w="1354667">
                  <a:extLst>
                    <a:ext uri="{9D8B030D-6E8A-4147-A177-3AD203B41FA5}">
                      <a16:colId xmlns:a16="http://schemas.microsoft.com/office/drawing/2014/main" val="1373414253"/>
                    </a:ext>
                  </a:extLst>
                </a:gridCol>
                <a:gridCol w="1354667">
                  <a:extLst>
                    <a:ext uri="{9D8B030D-6E8A-4147-A177-3AD203B41FA5}">
                      <a16:colId xmlns:a16="http://schemas.microsoft.com/office/drawing/2014/main" val="3765682739"/>
                    </a:ext>
                  </a:extLst>
                </a:gridCol>
                <a:gridCol w="1354667">
                  <a:extLst>
                    <a:ext uri="{9D8B030D-6E8A-4147-A177-3AD203B41FA5}">
                      <a16:colId xmlns:a16="http://schemas.microsoft.com/office/drawing/2014/main" val="4016585722"/>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ysClr val="windowText" lastClr="000000"/>
                          </a:solidFill>
                        </a:rPr>
                        <a:t>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342441"/>
                  </a:ext>
                </a:extLst>
              </a:tr>
              <a:tr h="370840">
                <a:tc>
                  <a:txBody>
                    <a:bodyPr/>
                    <a:lstStyle/>
                    <a:p>
                      <a:r>
                        <a:rPr lang="en-US" dirty="0">
                          <a:solidFill>
                            <a:schemeClr val="tx1"/>
                          </a:solidFill>
                        </a:rPr>
                        <a:t>494 x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conv1d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4702504"/>
                  </a:ext>
                </a:extLst>
              </a:tr>
              <a:tr h="370840">
                <a:tc>
                  <a:txBody>
                    <a:bodyPr/>
                    <a:lstStyle/>
                    <a:p>
                      <a:r>
                        <a:rPr lang="en-US" dirty="0">
                          <a:solidFill>
                            <a:schemeClr val="tx1"/>
                          </a:solidFill>
                        </a:rPr>
                        <a:t>245 x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conv1d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69286"/>
                  </a:ext>
                </a:extLst>
              </a:tr>
              <a:tr h="370840">
                <a:tc>
                  <a:txBody>
                    <a:bodyPr/>
                    <a:lstStyle/>
                    <a:p>
                      <a:r>
                        <a:rPr lang="en-US" dirty="0">
                          <a:solidFill>
                            <a:schemeClr val="tx1"/>
                          </a:solidFill>
                        </a:rPr>
                        <a:t>128 x 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conv1d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806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244 x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conv1d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4233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484 x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linear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58112"/>
                  </a:ext>
                </a:extLst>
              </a:tr>
            </a:tbl>
          </a:graphicData>
        </a:graphic>
      </p:graphicFrame>
      <p:sp>
        <p:nvSpPr>
          <p:cNvPr id="59" name="文本框 58">
            <a:extLst>
              <a:ext uri="{FF2B5EF4-FFF2-40B4-BE49-F238E27FC236}">
                <a16:creationId xmlns:a16="http://schemas.microsoft.com/office/drawing/2014/main" id="{1961C46C-AA68-47C5-91B1-C7CD72DA7866}"/>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60" name="文本框 59">
            <a:extLst>
              <a:ext uri="{FF2B5EF4-FFF2-40B4-BE49-F238E27FC236}">
                <a16:creationId xmlns:a16="http://schemas.microsoft.com/office/drawing/2014/main" id="{77BDB9CB-1116-4D09-9F56-21BA5F9FC8F2}"/>
              </a:ext>
            </a:extLst>
          </p:cNvPr>
          <p:cNvSpPr txBox="1"/>
          <p:nvPr/>
        </p:nvSpPr>
        <p:spPr>
          <a:xfrm>
            <a:off x="42030" y="6454474"/>
            <a:ext cx="431528" cy="246221"/>
          </a:xfrm>
          <a:prstGeom prst="rect">
            <a:avLst/>
          </a:prstGeom>
          <a:noFill/>
        </p:spPr>
        <p:txBody>
          <a:bodyPr wrap="none" rtlCol="0">
            <a:spAutoFit/>
          </a:bodyPr>
          <a:lstStyle/>
          <a:p>
            <a:r>
              <a:rPr lang="en-US" sz="1000" dirty="0"/>
              <a:t>6/12</a:t>
            </a:r>
          </a:p>
        </p:txBody>
      </p:sp>
      <p:sp>
        <p:nvSpPr>
          <p:cNvPr id="38" name="文本框 37">
            <a:extLst>
              <a:ext uri="{FF2B5EF4-FFF2-40B4-BE49-F238E27FC236}">
                <a16:creationId xmlns:a16="http://schemas.microsoft.com/office/drawing/2014/main" id="{8AA51236-2BEC-4DD6-AA0A-98F201138FC9}"/>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1615564561"/>
      </p:ext>
    </p:extLst>
  </p:cSld>
  <p:clrMapOvr>
    <a:masterClrMapping/>
  </p:clrMapOvr>
  <mc:AlternateContent xmlns:mc="http://schemas.openxmlformats.org/markup-compatibility/2006" xmlns:p14="http://schemas.microsoft.com/office/powerpoint/2010/main">
    <mc:Choice Requires="p14">
      <p:transition spd="slow" p14:dur="2000" advTm="84931"/>
    </mc:Choice>
    <mc:Fallback xmlns="">
      <p:transition spd="slow" advTm="849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CBDB95F-6862-42B8-AE16-71C004E78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664" y="2778750"/>
            <a:ext cx="3657600" cy="2743200"/>
          </a:xfrm>
          <a:prstGeom prst="rect">
            <a:avLst/>
          </a:prstGeom>
        </p:spPr>
      </p:pic>
      <p:grpSp>
        <p:nvGrpSpPr>
          <p:cNvPr id="15" name="组合 14">
            <a:extLst>
              <a:ext uri="{FF2B5EF4-FFF2-40B4-BE49-F238E27FC236}">
                <a16:creationId xmlns:a16="http://schemas.microsoft.com/office/drawing/2014/main" id="{A8BF6657-0666-4E2A-BCB6-55B41AB94469}"/>
              </a:ext>
            </a:extLst>
          </p:cNvPr>
          <p:cNvGrpSpPr/>
          <p:nvPr/>
        </p:nvGrpSpPr>
        <p:grpSpPr>
          <a:xfrm>
            <a:off x="-1" y="0"/>
            <a:ext cx="12192001" cy="6858000"/>
            <a:chOff x="-1" y="0"/>
            <a:chExt cx="12192001" cy="6858000"/>
          </a:xfrm>
        </p:grpSpPr>
        <p:sp>
          <p:nvSpPr>
            <p:cNvPr id="17" name="矩形 16">
              <a:extLst>
                <a:ext uri="{FF2B5EF4-FFF2-40B4-BE49-F238E27FC236}">
                  <a16:creationId xmlns:a16="http://schemas.microsoft.com/office/drawing/2014/main" id="{9B965636-E28A-4FDF-9772-B5CBC442A88E}"/>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组合 17">
              <a:extLst>
                <a:ext uri="{FF2B5EF4-FFF2-40B4-BE49-F238E27FC236}">
                  <a16:creationId xmlns:a16="http://schemas.microsoft.com/office/drawing/2014/main" id="{6454FCEC-3CCA-42E5-B832-75366740409A}"/>
                </a:ext>
              </a:extLst>
            </p:cNvPr>
            <p:cNvGrpSpPr/>
            <p:nvPr/>
          </p:nvGrpSpPr>
          <p:grpSpPr>
            <a:xfrm>
              <a:off x="-1" y="5786005"/>
              <a:ext cx="12192001" cy="1071995"/>
              <a:chOff x="-1" y="5765224"/>
              <a:chExt cx="12192001" cy="1071995"/>
            </a:xfrm>
          </p:grpSpPr>
          <p:pic>
            <p:nvPicPr>
              <p:cNvPr id="20" name="图片 19">
                <a:extLst>
                  <a:ext uri="{FF2B5EF4-FFF2-40B4-BE49-F238E27FC236}">
                    <a16:creationId xmlns:a16="http://schemas.microsoft.com/office/drawing/2014/main" id="{7E390CD3-86F3-41E9-8BF2-8B0E3070274A}"/>
                  </a:ext>
                </a:extLst>
              </p:cNvPr>
              <p:cNvPicPr>
                <a:picLocks noChangeAspect="1"/>
              </p:cNvPicPr>
              <p:nvPr/>
            </p:nvPicPr>
            <p:blipFill>
              <a:blip r:embed="rId4"/>
              <a:stretch>
                <a:fillRect/>
              </a:stretch>
            </p:blipFill>
            <p:spPr>
              <a:xfrm>
                <a:off x="8953500" y="5765224"/>
                <a:ext cx="3238500" cy="895350"/>
              </a:xfrm>
              <a:prstGeom prst="rect">
                <a:avLst/>
              </a:prstGeom>
            </p:spPr>
          </p:pic>
          <p:sp>
            <p:nvSpPr>
              <p:cNvPr id="21" name="矩形 20">
                <a:extLst>
                  <a:ext uri="{FF2B5EF4-FFF2-40B4-BE49-F238E27FC236}">
                    <a16:creationId xmlns:a16="http://schemas.microsoft.com/office/drawing/2014/main" id="{3E554AFB-2AFE-42B1-B537-574ECFC2C31B}"/>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a:extLst>
                  <a:ext uri="{FF2B5EF4-FFF2-40B4-BE49-F238E27FC236}">
                    <a16:creationId xmlns:a16="http://schemas.microsoft.com/office/drawing/2014/main" id="{2807BDC9-D405-4A95-8733-5E2B8797A0C7}"/>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a:extLst>
                  <a:ext uri="{FF2B5EF4-FFF2-40B4-BE49-F238E27FC236}">
                    <a16:creationId xmlns:a16="http://schemas.microsoft.com/office/drawing/2014/main" id="{A5D00661-A4F2-48F2-9624-F9E54D64561B}"/>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604487" y="465447"/>
            <a:ext cx="2516907" cy="369332"/>
          </a:xfrm>
          <a:prstGeom prst="rect">
            <a:avLst/>
          </a:prstGeom>
          <a:noFill/>
        </p:spPr>
        <p:txBody>
          <a:bodyPr wrap="none" rtlCol="0">
            <a:spAutoFit/>
          </a:bodyPr>
          <a:lstStyle/>
          <a:p>
            <a:r>
              <a:rPr lang="en-US" dirty="0"/>
              <a:t>Slit scan Astra simulation</a:t>
            </a:r>
            <a:endParaRPr lang="de-DE" dirty="0"/>
          </a:p>
        </p:txBody>
      </p:sp>
      <p:sp>
        <p:nvSpPr>
          <p:cNvPr id="5" name="TextBox 4"/>
          <p:cNvSpPr txBox="1"/>
          <p:nvPr/>
        </p:nvSpPr>
        <p:spPr>
          <a:xfrm>
            <a:off x="604487" y="760766"/>
            <a:ext cx="8805236" cy="1815882"/>
          </a:xfrm>
          <a:prstGeom prst="rect">
            <a:avLst/>
          </a:prstGeom>
          <a:noFill/>
        </p:spPr>
        <p:txBody>
          <a:bodyPr wrap="square" rtlCol="0">
            <a:spAutoFit/>
          </a:bodyPr>
          <a:lstStyle/>
          <a:p>
            <a:pPr marL="0" indent="0" algn="just">
              <a:buNone/>
            </a:pPr>
            <a:r>
              <a:rPr lang="en-US" sz="1600" dirty="0"/>
              <a:t>Steps:</a:t>
            </a:r>
          </a:p>
          <a:p>
            <a:pPr marL="0" indent="0" algn="just">
              <a:buNone/>
            </a:pPr>
            <a:r>
              <a:rPr lang="en-US" sz="1600" dirty="0"/>
              <a:t>1. Total particles number: 100,000 ; </a:t>
            </a:r>
          </a:p>
          <a:p>
            <a:pPr marL="0" indent="0" algn="just">
              <a:buNone/>
            </a:pPr>
            <a:r>
              <a:rPr lang="en-US" sz="1600" dirty="0"/>
              <a:t>2. Cut beam into </a:t>
            </a:r>
            <a:r>
              <a:rPr lang="en-US" sz="1600" dirty="0" err="1"/>
              <a:t>beamlet</a:t>
            </a:r>
            <a:r>
              <a:rPr lang="en-US" sz="1600" dirty="0"/>
              <a:t>, slit w</a:t>
            </a:r>
            <a:r>
              <a:rPr lang="de-DE" altLang="zh-CN" sz="1600" dirty="0" err="1"/>
              <a:t>idth</a:t>
            </a:r>
            <a:r>
              <a:rPr lang="de-DE" altLang="zh-CN" sz="1600" dirty="0"/>
              <a:t> 100 um, </a:t>
            </a:r>
            <a:r>
              <a:rPr lang="de-DE" altLang="zh-CN" sz="1600" dirty="0" err="1"/>
              <a:t>step</a:t>
            </a:r>
            <a:r>
              <a:rPr lang="de-DE" altLang="zh-CN" sz="1600" dirty="0"/>
              <a:t> 10 um;</a:t>
            </a:r>
          </a:p>
          <a:p>
            <a:pPr marL="0" indent="0" algn="just">
              <a:buNone/>
            </a:pPr>
            <a:r>
              <a:rPr lang="en-US" sz="1600" dirty="0"/>
              <a:t>3. All </a:t>
            </a:r>
            <a:r>
              <a:rPr lang="en-US" sz="1600" dirty="0" err="1"/>
              <a:t>beamlet</a:t>
            </a:r>
            <a:r>
              <a:rPr lang="en-US" sz="1600" dirty="0"/>
              <a:t> particles are used as input particles to the next drift space simulation(slit to screen);</a:t>
            </a:r>
          </a:p>
          <a:p>
            <a:pPr marL="0" indent="0" algn="just">
              <a:buNone/>
            </a:pPr>
            <a:r>
              <a:rPr lang="en-US" sz="1600" dirty="0"/>
              <a:t>4. Record and plot every </a:t>
            </a:r>
            <a:r>
              <a:rPr lang="en-US" sz="1600" dirty="0" err="1"/>
              <a:t>beamlet</a:t>
            </a:r>
            <a:r>
              <a:rPr lang="en-US" sz="1600" dirty="0"/>
              <a:t> particles position at screen position as images from camera;</a:t>
            </a:r>
          </a:p>
          <a:p>
            <a:pPr marL="0" indent="0" algn="just">
              <a:buNone/>
            </a:pPr>
            <a:r>
              <a:rPr lang="en-US" sz="1600" dirty="0"/>
              <a:t>5. Calculate and rebuild beam phase space at slit position ;</a:t>
            </a:r>
          </a:p>
          <a:p>
            <a:pPr marL="0" indent="0" algn="just">
              <a:buNone/>
            </a:pPr>
            <a:r>
              <a:rPr lang="en-US" sz="1600" dirty="0"/>
              <a:t>6. Compare calculation results with original emittance.</a:t>
            </a:r>
            <a:endParaRPr lang="de-DE" sz="1600" dirty="0"/>
          </a:p>
        </p:txBody>
      </p:sp>
      <p:sp>
        <p:nvSpPr>
          <p:cNvPr id="35" name="文本框 34">
            <a:extLst>
              <a:ext uri="{FF2B5EF4-FFF2-40B4-BE49-F238E27FC236}">
                <a16:creationId xmlns:a16="http://schemas.microsoft.com/office/drawing/2014/main" id="{A76CBD05-5588-4F6A-8AD8-45B2DC672F8F}"/>
              </a:ext>
            </a:extLst>
          </p:cNvPr>
          <p:cNvSpPr txBox="1"/>
          <p:nvPr/>
        </p:nvSpPr>
        <p:spPr>
          <a:xfrm>
            <a:off x="604487" y="127555"/>
            <a:ext cx="901465" cy="369332"/>
          </a:xfrm>
          <a:prstGeom prst="rect">
            <a:avLst/>
          </a:prstGeom>
          <a:noFill/>
        </p:spPr>
        <p:txBody>
          <a:bodyPr wrap="none" rtlCol="0">
            <a:spAutoFit/>
          </a:bodyPr>
          <a:lstStyle/>
          <a:p>
            <a:r>
              <a:rPr lang="en-US" dirty="0">
                <a:solidFill>
                  <a:srgbClr val="FF0000"/>
                </a:solidFill>
              </a:rPr>
              <a:t>Dataset</a:t>
            </a:r>
          </a:p>
        </p:txBody>
      </p:sp>
      <p:pic>
        <p:nvPicPr>
          <p:cNvPr id="6" name="图片 5">
            <a:extLst>
              <a:ext uri="{FF2B5EF4-FFF2-40B4-BE49-F238E27FC236}">
                <a16:creationId xmlns:a16="http://schemas.microsoft.com/office/drawing/2014/main" id="{7BE4A957-4243-4315-B108-600A3CC82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922" y="2778750"/>
            <a:ext cx="3657600" cy="2743200"/>
          </a:xfrm>
          <a:prstGeom prst="rect">
            <a:avLst/>
          </a:prstGeom>
        </p:spPr>
      </p:pic>
      <p:pic>
        <p:nvPicPr>
          <p:cNvPr id="11" name="图片 10">
            <a:extLst>
              <a:ext uri="{FF2B5EF4-FFF2-40B4-BE49-F238E27FC236}">
                <a16:creationId xmlns:a16="http://schemas.microsoft.com/office/drawing/2014/main" id="{F28C6C9A-0E7F-49E9-A535-E1DBFE356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2" y="2783177"/>
            <a:ext cx="3657600" cy="2743200"/>
          </a:xfrm>
          <a:prstGeom prst="rect">
            <a:avLst/>
          </a:prstGeom>
        </p:spPr>
      </p:pic>
      <p:sp>
        <p:nvSpPr>
          <p:cNvPr id="12" name="文本框 11">
            <a:extLst>
              <a:ext uri="{FF2B5EF4-FFF2-40B4-BE49-F238E27FC236}">
                <a16:creationId xmlns:a16="http://schemas.microsoft.com/office/drawing/2014/main" id="{7D6B5D6E-0118-4A69-B15C-EB35259ECB6D}"/>
              </a:ext>
            </a:extLst>
          </p:cNvPr>
          <p:cNvSpPr txBox="1"/>
          <p:nvPr/>
        </p:nvSpPr>
        <p:spPr>
          <a:xfrm>
            <a:off x="604487" y="2571764"/>
            <a:ext cx="10301346" cy="369332"/>
          </a:xfrm>
          <a:prstGeom prst="rect">
            <a:avLst/>
          </a:prstGeom>
          <a:noFill/>
        </p:spPr>
        <p:txBody>
          <a:bodyPr wrap="none" rtlCol="0">
            <a:spAutoFit/>
          </a:bodyPr>
          <a:lstStyle/>
          <a:p>
            <a:r>
              <a:rPr lang="en-US" dirty="0"/>
              <a:t>Noise data is from experiments with 100 images and random selection to add into beamlet (10% amplitude).</a:t>
            </a:r>
          </a:p>
        </p:txBody>
      </p:sp>
      <p:sp>
        <p:nvSpPr>
          <p:cNvPr id="16" name="文本框 15">
            <a:extLst>
              <a:ext uri="{FF2B5EF4-FFF2-40B4-BE49-F238E27FC236}">
                <a16:creationId xmlns:a16="http://schemas.microsoft.com/office/drawing/2014/main" id="{F4419B2C-4F0B-41F5-A71D-A8B2FC29463C}"/>
              </a:ext>
            </a:extLst>
          </p:cNvPr>
          <p:cNvSpPr txBox="1"/>
          <p:nvPr/>
        </p:nvSpPr>
        <p:spPr>
          <a:xfrm>
            <a:off x="1274912" y="5556420"/>
            <a:ext cx="1983620" cy="369332"/>
          </a:xfrm>
          <a:prstGeom prst="rect">
            <a:avLst/>
          </a:prstGeom>
          <a:noFill/>
        </p:spPr>
        <p:txBody>
          <a:bodyPr wrap="none" rtlCol="0">
            <a:spAutoFit/>
          </a:bodyPr>
          <a:lstStyle/>
          <a:p>
            <a:r>
              <a:rPr lang="en-US" dirty="0"/>
              <a:t>Simulated intensity</a:t>
            </a:r>
          </a:p>
        </p:txBody>
      </p:sp>
      <p:sp>
        <p:nvSpPr>
          <p:cNvPr id="38" name="文本框 37">
            <a:extLst>
              <a:ext uri="{FF2B5EF4-FFF2-40B4-BE49-F238E27FC236}">
                <a16:creationId xmlns:a16="http://schemas.microsoft.com/office/drawing/2014/main" id="{3E19D875-CD5B-48B8-AA4C-CD1AD4B5F8E3}"/>
              </a:ext>
            </a:extLst>
          </p:cNvPr>
          <p:cNvSpPr txBox="1"/>
          <p:nvPr/>
        </p:nvSpPr>
        <p:spPr>
          <a:xfrm>
            <a:off x="5126584" y="5610148"/>
            <a:ext cx="2240100" cy="369332"/>
          </a:xfrm>
          <a:prstGeom prst="rect">
            <a:avLst/>
          </a:prstGeom>
          <a:noFill/>
        </p:spPr>
        <p:txBody>
          <a:bodyPr wrap="none" rtlCol="0">
            <a:spAutoFit/>
          </a:bodyPr>
          <a:lstStyle/>
          <a:p>
            <a:r>
              <a:rPr lang="en-US" dirty="0"/>
              <a:t>Real normalized noise</a:t>
            </a:r>
          </a:p>
        </p:txBody>
      </p:sp>
      <p:sp>
        <p:nvSpPr>
          <p:cNvPr id="39" name="文本框 38">
            <a:extLst>
              <a:ext uri="{FF2B5EF4-FFF2-40B4-BE49-F238E27FC236}">
                <a16:creationId xmlns:a16="http://schemas.microsoft.com/office/drawing/2014/main" id="{CE42194C-C9CE-4D7E-A590-6BB2ED1FC5F4}"/>
              </a:ext>
            </a:extLst>
          </p:cNvPr>
          <p:cNvSpPr txBox="1"/>
          <p:nvPr/>
        </p:nvSpPr>
        <p:spPr>
          <a:xfrm>
            <a:off x="8538689" y="5560766"/>
            <a:ext cx="3158622" cy="369332"/>
          </a:xfrm>
          <a:prstGeom prst="rect">
            <a:avLst/>
          </a:prstGeom>
          <a:solidFill>
            <a:schemeClr val="bg1"/>
          </a:solidFill>
          <a:ln>
            <a:solidFill>
              <a:schemeClr val="bg1"/>
            </a:solidFill>
          </a:ln>
        </p:spPr>
        <p:txBody>
          <a:bodyPr wrap="none" rtlCol="0">
            <a:spAutoFit/>
          </a:bodyPr>
          <a:lstStyle/>
          <a:p>
            <a:r>
              <a:rPr lang="en-US" dirty="0"/>
              <a:t>Simulated intensity + 10% noise</a:t>
            </a:r>
          </a:p>
        </p:txBody>
      </p:sp>
      <p:sp>
        <p:nvSpPr>
          <p:cNvPr id="2" name="加号 1">
            <a:extLst>
              <a:ext uri="{FF2B5EF4-FFF2-40B4-BE49-F238E27FC236}">
                <a16:creationId xmlns:a16="http://schemas.microsoft.com/office/drawing/2014/main" id="{8FC491C1-82A8-468B-AC0B-31E780C1B90D}"/>
              </a:ext>
            </a:extLst>
          </p:cNvPr>
          <p:cNvSpPr/>
          <p:nvPr/>
        </p:nvSpPr>
        <p:spPr>
          <a:xfrm>
            <a:off x="3923842" y="4001233"/>
            <a:ext cx="343359" cy="29823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箭头: 右 2">
            <a:extLst>
              <a:ext uri="{FF2B5EF4-FFF2-40B4-BE49-F238E27FC236}">
                <a16:creationId xmlns:a16="http://schemas.microsoft.com/office/drawing/2014/main" id="{A825559A-79E2-4B67-9F27-70CFD3808CF0}"/>
              </a:ext>
            </a:extLst>
          </p:cNvPr>
          <p:cNvSpPr/>
          <p:nvPr/>
        </p:nvSpPr>
        <p:spPr>
          <a:xfrm>
            <a:off x="7756634" y="4075790"/>
            <a:ext cx="396768" cy="1491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a:extLst>
              <a:ext uri="{FF2B5EF4-FFF2-40B4-BE49-F238E27FC236}">
                <a16:creationId xmlns:a16="http://schemas.microsoft.com/office/drawing/2014/main" id="{43B5874E-EA7F-4FFC-8771-2AE3A5012C8C}"/>
              </a:ext>
            </a:extLst>
          </p:cNvPr>
          <p:cNvSpPr txBox="1"/>
          <p:nvPr/>
        </p:nvSpPr>
        <p:spPr>
          <a:xfrm>
            <a:off x="42030" y="6454474"/>
            <a:ext cx="431528" cy="246221"/>
          </a:xfrm>
          <a:prstGeom prst="rect">
            <a:avLst/>
          </a:prstGeom>
          <a:noFill/>
        </p:spPr>
        <p:txBody>
          <a:bodyPr wrap="none" rtlCol="0">
            <a:spAutoFit/>
          </a:bodyPr>
          <a:lstStyle/>
          <a:p>
            <a:r>
              <a:rPr lang="en-US" sz="1000" dirty="0"/>
              <a:t>7/12</a:t>
            </a:r>
          </a:p>
        </p:txBody>
      </p:sp>
      <p:sp>
        <p:nvSpPr>
          <p:cNvPr id="27" name="文本框 26">
            <a:extLst>
              <a:ext uri="{FF2B5EF4-FFF2-40B4-BE49-F238E27FC236}">
                <a16:creationId xmlns:a16="http://schemas.microsoft.com/office/drawing/2014/main" id="{485B8226-C5AA-4C07-96B8-B30592DE8C6D}"/>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28" name="文本框 27">
            <a:extLst>
              <a:ext uri="{FF2B5EF4-FFF2-40B4-BE49-F238E27FC236}">
                <a16:creationId xmlns:a16="http://schemas.microsoft.com/office/drawing/2014/main" id="{64701054-1B81-4BEC-9380-1756D2578C95}"/>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3375058984"/>
      </p:ext>
    </p:extLst>
  </p:cSld>
  <p:clrMapOvr>
    <a:masterClrMapping/>
  </p:clrMapOvr>
  <mc:AlternateContent xmlns:mc="http://schemas.openxmlformats.org/markup-compatibility/2006" xmlns:p14="http://schemas.microsoft.com/office/powerpoint/2010/main">
    <mc:Choice Requires="p14">
      <p:transition spd="slow" p14:dur="2000" advTm="70523"/>
    </mc:Choice>
    <mc:Fallback xmlns="">
      <p:transition spd="slow" advTm="705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1C6DC62-EB23-48FE-86A9-B38E1E8F49A0}"/>
              </a:ext>
            </a:extLst>
          </p:cNvPr>
          <p:cNvGrpSpPr/>
          <p:nvPr/>
        </p:nvGrpSpPr>
        <p:grpSpPr>
          <a:xfrm>
            <a:off x="-1" y="0"/>
            <a:ext cx="12192001" cy="6858000"/>
            <a:chOff x="-1" y="0"/>
            <a:chExt cx="12192001" cy="6858000"/>
          </a:xfrm>
        </p:grpSpPr>
        <p:sp>
          <p:nvSpPr>
            <p:cNvPr id="11" name="矩形 10">
              <a:extLst>
                <a:ext uri="{FF2B5EF4-FFF2-40B4-BE49-F238E27FC236}">
                  <a16:creationId xmlns:a16="http://schemas.microsoft.com/office/drawing/2014/main" id="{19018E42-49D2-46C4-AC05-3B1EC65D09F7}"/>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a:extLst>
                <a:ext uri="{FF2B5EF4-FFF2-40B4-BE49-F238E27FC236}">
                  <a16:creationId xmlns:a16="http://schemas.microsoft.com/office/drawing/2014/main" id="{B156025C-A6A2-4801-A55D-FE88F2BD2EA1}"/>
                </a:ext>
              </a:extLst>
            </p:cNvPr>
            <p:cNvGrpSpPr/>
            <p:nvPr/>
          </p:nvGrpSpPr>
          <p:grpSpPr>
            <a:xfrm>
              <a:off x="-1" y="5786005"/>
              <a:ext cx="12192001" cy="1071995"/>
              <a:chOff x="-1" y="5765224"/>
              <a:chExt cx="12192001" cy="1071995"/>
            </a:xfrm>
          </p:grpSpPr>
          <p:pic>
            <p:nvPicPr>
              <p:cNvPr id="18" name="图片 17">
                <a:extLst>
                  <a:ext uri="{FF2B5EF4-FFF2-40B4-BE49-F238E27FC236}">
                    <a16:creationId xmlns:a16="http://schemas.microsoft.com/office/drawing/2014/main" id="{3C2C0B8B-876D-4F07-B827-BCC5E5915078}"/>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19" name="矩形 18">
                <a:extLst>
                  <a:ext uri="{FF2B5EF4-FFF2-40B4-BE49-F238E27FC236}">
                    <a16:creationId xmlns:a16="http://schemas.microsoft.com/office/drawing/2014/main" id="{C1EF648C-3E7F-4234-9B3D-968C9EBD1869}"/>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F98720D0-12B2-426F-BE0C-C7477774D14F}"/>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C6673FD4-5116-4D25-8F9F-ECABA03AACB0}"/>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5" name="图片 14">
            <a:extLst>
              <a:ext uri="{FF2B5EF4-FFF2-40B4-BE49-F238E27FC236}">
                <a16:creationId xmlns:a16="http://schemas.microsoft.com/office/drawing/2014/main" id="{038768AF-A659-4B15-9894-A3DDCCDB3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624" y="3692274"/>
            <a:ext cx="3825756" cy="2869317"/>
          </a:xfrm>
          <a:prstGeom prst="rect">
            <a:avLst/>
          </a:prstGeom>
        </p:spPr>
      </p:pic>
      <p:sp>
        <p:nvSpPr>
          <p:cNvPr id="5" name="文本框 4">
            <a:extLst>
              <a:ext uri="{FF2B5EF4-FFF2-40B4-BE49-F238E27FC236}">
                <a16:creationId xmlns:a16="http://schemas.microsoft.com/office/drawing/2014/main" id="{054674C1-F906-4663-A618-CE155317E863}"/>
              </a:ext>
            </a:extLst>
          </p:cNvPr>
          <p:cNvSpPr txBox="1"/>
          <p:nvPr/>
        </p:nvSpPr>
        <p:spPr>
          <a:xfrm>
            <a:off x="489705" y="75255"/>
            <a:ext cx="2077748" cy="369332"/>
          </a:xfrm>
          <a:prstGeom prst="rect">
            <a:avLst/>
          </a:prstGeom>
          <a:noFill/>
        </p:spPr>
        <p:txBody>
          <a:bodyPr wrap="none" rtlCol="0">
            <a:spAutoFit/>
          </a:bodyPr>
          <a:lstStyle/>
          <a:p>
            <a:r>
              <a:rPr lang="en-US" dirty="0">
                <a:solidFill>
                  <a:srgbClr val="FF0000"/>
                </a:solidFill>
              </a:rPr>
              <a:t>Training and testing</a:t>
            </a:r>
            <a:r>
              <a:rPr lang="en-US" dirty="0"/>
              <a:t> </a:t>
            </a:r>
          </a:p>
        </p:txBody>
      </p:sp>
      <p:sp>
        <p:nvSpPr>
          <p:cNvPr id="2" name="文本框 1">
            <a:extLst>
              <a:ext uri="{FF2B5EF4-FFF2-40B4-BE49-F238E27FC236}">
                <a16:creationId xmlns:a16="http://schemas.microsoft.com/office/drawing/2014/main" id="{60195027-C993-4B8C-9632-DC5429466071}"/>
              </a:ext>
            </a:extLst>
          </p:cNvPr>
          <p:cNvSpPr txBox="1"/>
          <p:nvPr/>
        </p:nvSpPr>
        <p:spPr>
          <a:xfrm>
            <a:off x="489705" y="371726"/>
            <a:ext cx="5311134" cy="369332"/>
          </a:xfrm>
          <a:prstGeom prst="rect">
            <a:avLst/>
          </a:prstGeom>
          <a:noFill/>
        </p:spPr>
        <p:txBody>
          <a:bodyPr wrap="none" rtlCol="0">
            <a:spAutoFit/>
          </a:bodyPr>
          <a:lstStyle/>
          <a:p>
            <a:r>
              <a:rPr lang="en-US" dirty="0"/>
              <a:t>Total cases: 2400; 80% for training and 20% for testing.</a:t>
            </a:r>
          </a:p>
        </p:txBody>
      </p:sp>
      <p:pic>
        <p:nvPicPr>
          <p:cNvPr id="4" name="图片 3">
            <a:extLst>
              <a:ext uri="{FF2B5EF4-FFF2-40B4-BE49-F238E27FC236}">
                <a16:creationId xmlns:a16="http://schemas.microsoft.com/office/drawing/2014/main" id="{79687D61-ED1D-4F4C-BE6F-AA80CBA62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05" y="1187610"/>
            <a:ext cx="3657600" cy="2743200"/>
          </a:xfrm>
          <a:prstGeom prst="rect">
            <a:avLst/>
          </a:prstGeom>
        </p:spPr>
      </p:pic>
      <p:pic>
        <p:nvPicPr>
          <p:cNvPr id="9" name="图片 8">
            <a:extLst>
              <a:ext uri="{FF2B5EF4-FFF2-40B4-BE49-F238E27FC236}">
                <a16:creationId xmlns:a16="http://schemas.microsoft.com/office/drawing/2014/main" id="{E73996BE-923E-41C5-9650-D8952F838E36}"/>
              </a:ext>
            </a:extLst>
          </p:cNvPr>
          <p:cNvPicPr>
            <a:picLocks noChangeAspect="1"/>
          </p:cNvPicPr>
          <p:nvPr/>
        </p:nvPicPr>
        <p:blipFill>
          <a:blip r:embed="rId6"/>
          <a:stretch>
            <a:fillRect/>
          </a:stretch>
        </p:blipFill>
        <p:spPr>
          <a:xfrm>
            <a:off x="4147305" y="1056009"/>
            <a:ext cx="7839075" cy="2905125"/>
          </a:xfrm>
          <a:prstGeom prst="rect">
            <a:avLst/>
          </a:prstGeom>
        </p:spPr>
      </p:pic>
      <p:sp>
        <p:nvSpPr>
          <p:cNvPr id="12" name="文本框 11">
            <a:extLst>
              <a:ext uri="{FF2B5EF4-FFF2-40B4-BE49-F238E27FC236}">
                <a16:creationId xmlns:a16="http://schemas.microsoft.com/office/drawing/2014/main" id="{41F49174-4283-42CE-A75F-264C87F83A8B}"/>
              </a:ext>
            </a:extLst>
          </p:cNvPr>
          <p:cNvSpPr txBox="1"/>
          <p:nvPr/>
        </p:nvSpPr>
        <p:spPr>
          <a:xfrm>
            <a:off x="489705" y="663987"/>
            <a:ext cx="6665697" cy="646331"/>
          </a:xfrm>
          <a:prstGeom prst="rect">
            <a:avLst/>
          </a:prstGeom>
          <a:noFill/>
        </p:spPr>
        <p:txBody>
          <a:bodyPr wrap="square">
            <a:spAutoFit/>
          </a:bodyPr>
          <a:lstStyle/>
          <a:p>
            <a:r>
              <a:rPr lang="en-US" dirty="0"/>
              <a:t>Training time ~30 minutes in PC. 100 images processing in 5 seconds. In output, if the intensity is negative values, it will be set to zero.</a:t>
            </a:r>
          </a:p>
        </p:txBody>
      </p:sp>
      <p:sp>
        <p:nvSpPr>
          <p:cNvPr id="13" name="文本框 12">
            <a:extLst>
              <a:ext uri="{FF2B5EF4-FFF2-40B4-BE49-F238E27FC236}">
                <a16:creationId xmlns:a16="http://schemas.microsoft.com/office/drawing/2014/main" id="{0729A48E-26D3-4B05-A787-0845D0CC0643}"/>
              </a:ext>
            </a:extLst>
          </p:cNvPr>
          <p:cNvSpPr txBox="1"/>
          <p:nvPr/>
        </p:nvSpPr>
        <p:spPr>
          <a:xfrm>
            <a:off x="281796" y="4614012"/>
            <a:ext cx="4073417" cy="1200329"/>
          </a:xfrm>
          <a:prstGeom prst="rect">
            <a:avLst/>
          </a:prstGeom>
          <a:noFill/>
        </p:spPr>
        <p:txBody>
          <a:bodyPr wrap="square" rtlCol="0">
            <a:spAutoFit/>
          </a:bodyPr>
          <a:lstStyle/>
          <a:p>
            <a:r>
              <a:rPr lang="en-US" dirty="0"/>
              <a:t>To test the series of images of calculating emittance, the noise-signal ratio of every image is made and will add into images as their sequence.</a:t>
            </a:r>
          </a:p>
        </p:txBody>
      </p:sp>
      <p:pic>
        <p:nvPicPr>
          <p:cNvPr id="14" name="图片 13">
            <a:extLst>
              <a:ext uri="{FF2B5EF4-FFF2-40B4-BE49-F238E27FC236}">
                <a16:creationId xmlns:a16="http://schemas.microsoft.com/office/drawing/2014/main" id="{4A4E1018-26A2-4E9E-9A82-1F358E490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4698" y="3818391"/>
            <a:ext cx="3657600" cy="2743200"/>
          </a:xfrm>
          <a:prstGeom prst="rect">
            <a:avLst/>
          </a:prstGeom>
        </p:spPr>
      </p:pic>
      <p:sp>
        <p:nvSpPr>
          <p:cNvPr id="3" name="文本框 2">
            <a:extLst>
              <a:ext uri="{FF2B5EF4-FFF2-40B4-BE49-F238E27FC236}">
                <a16:creationId xmlns:a16="http://schemas.microsoft.com/office/drawing/2014/main" id="{9CC70628-51D8-47E3-89B2-474A2E76A793}"/>
              </a:ext>
            </a:extLst>
          </p:cNvPr>
          <p:cNvSpPr txBox="1"/>
          <p:nvPr/>
        </p:nvSpPr>
        <p:spPr>
          <a:xfrm>
            <a:off x="5753008" y="6362740"/>
            <a:ext cx="692818" cy="215444"/>
          </a:xfrm>
          <a:prstGeom prst="rect">
            <a:avLst/>
          </a:prstGeom>
          <a:solidFill>
            <a:schemeClr val="bg1"/>
          </a:solidFill>
        </p:spPr>
        <p:txBody>
          <a:bodyPr wrap="none" rtlCol="0">
            <a:spAutoFit/>
          </a:bodyPr>
          <a:lstStyle/>
          <a:p>
            <a:r>
              <a:rPr lang="en-US" sz="800" dirty="0"/>
              <a:t>Image index</a:t>
            </a:r>
          </a:p>
        </p:txBody>
      </p:sp>
      <p:sp>
        <p:nvSpPr>
          <p:cNvPr id="22" name="文本框 21">
            <a:extLst>
              <a:ext uri="{FF2B5EF4-FFF2-40B4-BE49-F238E27FC236}">
                <a16:creationId xmlns:a16="http://schemas.microsoft.com/office/drawing/2014/main" id="{EE2E7CDF-43C8-4CF0-8F09-69B68FA2BEBE}"/>
              </a:ext>
            </a:extLst>
          </p:cNvPr>
          <p:cNvSpPr txBox="1"/>
          <p:nvPr/>
        </p:nvSpPr>
        <p:spPr>
          <a:xfrm>
            <a:off x="9813588" y="6383842"/>
            <a:ext cx="692818" cy="215444"/>
          </a:xfrm>
          <a:prstGeom prst="rect">
            <a:avLst/>
          </a:prstGeom>
          <a:solidFill>
            <a:schemeClr val="bg1"/>
          </a:solidFill>
        </p:spPr>
        <p:txBody>
          <a:bodyPr wrap="none" rtlCol="0">
            <a:spAutoFit/>
          </a:bodyPr>
          <a:lstStyle/>
          <a:p>
            <a:r>
              <a:rPr lang="en-US" sz="800" dirty="0"/>
              <a:t>Image index</a:t>
            </a:r>
          </a:p>
        </p:txBody>
      </p:sp>
      <p:sp>
        <p:nvSpPr>
          <p:cNvPr id="24" name="文本框 23">
            <a:extLst>
              <a:ext uri="{FF2B5EF4-FFF2-40B4-BE49-F238E27FC236}">
                <a16:creationId xmlns:a16="http://schemas.microsoft.com/office/drawing/2014/main" id="{B0887C4F-BC36-497A-AC8D-E8CB46D2F1BB}"/>
              </a:ext>
            </a:extLst>
          </p:cNvPr>
          <p:cNvSpPr txBox="1"/>
          <p:nvPr/>
        </p:nvSpPr>
        <p:spPr>
          <a:xfrm>
            <a:off x="42030" y="6454474"/>
            <a:ext cx="431528" cy="246221"/>
          </a:xfrm>
          <a:prstGeom prst="rect">
            <a:avLst/>
          </a:prstGeom>
          <a:noFill/>
        </p:spPr>
        <p:txBody>
          <a:bodyPr wrap="none" rtlCol="0">
            <a:spAutoFit/>
          </a:bodyPr>
          <a:lstStyle/>
          <a:p>
            <a:r>
              <a:rPr lang="en-US" sz="1000" dirty="0"/>
              <a:t>8/12</a:t>
            </a:r>
          </a:p>
        </p:txBody>
      </p:sp>
      <p:sp>
        <p:nvSpPr>
          <p:cNvPr id="26" name="文本框 25">
            <a:extLst>
              <a:ext uri="{FF2B5EF4-FFF2-40B4-BE49-F238E27FC236}">
                <a16:creationId xmlns:a16="http://schemas.microsoft.com/office/drawing/2014/main" id="{0DDBFFA8-9BA2-4201-AD67-E5D8B30263EE}"/>
              </a:ext>
            </a:extLst>
          </p:cNvPr>
          <p:cNvSpPr txBox="1"/>
          <p:nvPr/>
        </p:nvSpPr>
        <p:spPr>
          <a:xfrm>
            <a:off x="8618890" y="6622807"/>
            <a:ext cx="3656899" cy="276999"/>
          </a:xfrm>
          <a:prstGeom prst="rect">
            <a:avLst/>
          </a:prstGeom>
          <a:noFill/>
        </p:spPr>
        <p:txBody>
          <a:bodyPr wrap="none" rtlCol="0">
            <a:spAutoFit/>
          </a:bodyPr>
          <a:lstStyle/>
          <a:p>
            <a:r>
              <a:rPr lang="en-US" sz="1200" dirty="0"/>
              <a:t>Shuai Ma | Institute of Radiation Physics | www.hzdr.de</a:t>
            </a:r>
          </a:p>
        </p:txBody>
      </p:sp>
      <p:sp>
        <p:nvSpPr>
          <p:cNvPr id="27" name="文本框 26">
            <a:extLst>
              <a:ext uri="{FF2B5EF4-FFF2-40B4-BE49-F238E27FC236}">
                <a16:creationId xmlns:a16="http://schemas.microsoft.com/office/drawing/2014/main" id="{F3C8248F-AF26-4553-8E1C-6CD87F279D93}"/>
              </a:ext>
            </a:extLst>
          </p:cNvPr>
          <p:cNvSpPr txBox="1"/>
          <p:nvPr/>
        </p:nvSpPr>
        <p:spPr>
          <a:xfrm>
            <a:off x="5431996" y="6625982"/>
            <a:ext cx="2501775" cy="276999"/>
          </a:xfrm>
          <a:prstGeom prst="rect">
            <a:avLst/>
          </a:prstGeom>
          <a:noFill/>
        </p:spPr>
        <p:txBody>
          <a:bodyPr wrap="none" rtlCol="0">
            <a:spAutoFit/>
          </a:bodyPr>
          <a:lstStyle/>
          <a:p>
            <a:r>
              <a:rPr lang="en-US" sz="1200" dirty="0"/>
              <a:t>DPG Spring meeting 2021, Dortmund</a:t>
            </a:r>
          </a:p>
        </p:txBody>
      </p:sp>
    </p:spTree>
    <p:extLst>
      <p:ext uri="{BB962C8B-B14F-4D97-AF65-F5344CB8AC3E}">
        <p14:creationId xmlns:p14="http://schemas.microsoft.com/office/powerpoint/2010/main" val="1825883161"/>
      </p:ext>
    </p:extLst>
  </p:cSld>
  <p:clrMapOvr>
    <a:masterClrMapping/>
  </p:clrMapOvr>
  <mc:AlternateContent xmlns:mc="http://schemas.openxmlformats.org/markup-compatibility/2006" xmlns:p14="http://schemas.microsoft.com/office/powerpoint/2010/main">
    <mc:Choice Requires="p14">
      <p:transition spd="slow" p14:dur="2000" advTm="17627"/>
    </mc:Choice>
    <mc:Fallback xmlns="">
      <p:transition spd="slow" advTm="1762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770A835-EFBA-4B84-969C-38B9121DBE53}"/>
              </a:ext>
            </a:extLst>
          </p:cNvPr>
          <p:cNvGrpSpPr/>
          <p:nvPr/>
        </p:nvGrpSpPr>
        <p:grpSpPr>
          <a:xfrm>
            <a:off x="-1" y="0"/>
            <a:ext cx="12192001" cy="6858000"/>
            <a:chOff x="-1" y="0"/>
            <a:chExt cx="12192001" cy="6858000"/>
          </a:xfrm>
        </p:grpSpPr>
        <p:sp>
          <p:nvSpPr>
            <p:cNvPr id="19" name="矩形 18">
              <a:extLst>
                <a:ext uri="{FF2B5EF4-FFF2-40B4-BE49-F238E27FC236}">
                  <a16:creationId xmlns:a16="http://schemas.microsoft.com/office/drawing/2014/main" id="{1F65D67A-3B31-4EBC-B898-6CA953CC8CF2}"/>
                </a:ext>
              </a:extLst>
            </p:cNvPr>
            <p:cNvSpPr/>
            <p:nvPr/>
          </p:nvSpPr>
          <p:spPr>
            <a:xfrm>
              <a:off x="0" y="0"/>
              <a:ext cx="443345" cy="426028"/>
            </a:xfrm>
            <a:prstGeom prst="rect">
              <a:avLst/>
            </a:prstGeom>
            <a:gradFill flip="none" rotWithShape="1">
              <a:gsLst>
                <a:gs pos="100000">
                  <a:schemeClr val="accent2">
                    <a:lumMod val="75000"/>
                  </a:schemeClr>
                </a:gs>
                <a:gs pos="50000">
                  <a:srgbClr val="F09456">
                    <a:shade val="67500"/>
                    <a:satMod val="115000"/>
                  </a:srgbClr>
                </a:gs>
                <a:gs pos="3000">
                  <a:srgbClr val="F09456">
                    <a:shade val="100000"/>
                    <a:satMod val="115000"/>
                  </a:srgb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合 20">
              <a:extLst>
                <a:ext uri="{FF2B5EF4-FFF2-40B4-BE49-F238E27FC236}">
                  <a16:creationId xmlns:a16="http://schemas.microsoft.com/office/drawing/2014/main" id="{02888D8F-2E38-4431-8F1D-CCC02A919C0B}"/>
                </a:ext>
              </a:extLst>
            </p:cNvPr>
            <p:cNvGrpSpPr/>
            <p:nvPr/>
          </p:nvGrpSpPr>
          <p:grpSpPr>
            <a:xfrm>
              <a:off x="-1" y="5786005"/>
              <a:ext cx="12192001" cy="1071995"/>
              <a:chOff x="-1" y="5765224"/>
              <a:chExt cx="12192001" cy="1071995"/>
            </a:xfrm>
          </p:grpSpPr>
          <p:pic>
            <p:nvPicPr>
              <p:cNvPr id="25" name="图片 24">
                <a:extLst>
                  <a:ext uri="{FF2B5EF4-FFF2-40B4-BE49-F238E27FC236}">
                    <a16:creationId xmlns:a16="http://schemas.microsoft.com/office/drawing/2014/main" id="{318F8CC9-3F60-4232-AEFE-A12E5AEF6AB7}"/>
                  </a:ext>
                </a:extLst>
              </p:cNvPr>
              <p:cNvPicPr>
                <a:picLocks noChangeAspect="1"/>
              </p:cNvPicPr>
              <p:nvPr/>
            </p:nvPicPr>
            <p:blipFill>
              <a:blip r:embed="rId3"/>
              <a:stretch>
                <a:fillRect/>
              </a:stretch>
            </p:blipFill>
            <p:spPr>
              <a:xfrm>
                <a:off x="8953500" y="5765224"/>
                <a:ext cx="3238500" cy="895350"/>
              </a:xfrm>
              <a:prstGeom prst="rect">
                <a:avLst/>
              </a:prstGeom>
            </p:spPr>
          </p:pic>
          <p:sp>
            <p:nvSpPr>
              <p:cNvPr id="26" name="矩形 25">
                <a:extLst>
                  <a:ext uri="{FF2B5EF4-FFF2-40B4-BE49-F238E27FC236}">
                    <a16:creationId xmlns:a16="http://schemas.microsoft.com/office/drawing/2014/main" id="{A3C6180A-EF61-4F4F-8363-017329645FF0}"/>
                  </a:ext>
                </a:extLst>
              </p:cNvPr>
              <p:cNvSpPr/>
              <p:nvPr/>
            </p:nvSpPr>
            <p:spPr>
              <a:xfrm>
                <a:off x="-1" y="6650183"/>
                <a:ext cx="3938155" cy="187036"/>
              </a:xfrm>
              <a:prstGeom prst="rect">
                <a:avLst/>
              </a:prstGeom>
              <a:solidFill>
                <a:srgbClr val="0058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a:extLst>
                  <a:ext uri="{FF2B5EF4-FFF2-40B4-BE49-F238E27FC236}">
                    <a16:creationId xmlns:a16="http://schemas.microsoft.com/office/drawing/2014/main" id="{164C7F73-751B-4566-A6FD-99265FEEEE94}"/>
                  </a:ext>
                </a:extLst>
              </p:cNvPr>
              <p:cNvSpPr/>
              <p:nvPr/>
            </p:nvSpPr>
            <p:spPr>
              <a:xfrm>
                <a:off x="0" y="6448426"/>
                <a:ext cx="3938155" cy="187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a:extLst>
                  <a:ext uri="{FF2B5EF4-FFF2-40B4-BE49-F238E27FC236}">
                    <a16:creationId xmlns:a16="http://schemas.microsoft.com/office/drawing/2014/main" id="{72493CA7-FB1E-4E17-8E01-74A298CCBA90}"/>
                  </a:ext>
                </a:extLst>
              </p:cNvPr>
              <p:cNvSpPr/>
              <p:nvPr/>
            </p:nvSpPr>
            <p:spPr>
              <a:xfrm>
                <a:off x="3938154" y="6448426"/>
                <a:ext cx="5015345" cy="201757"/>
              </a:xfrm>
              <a:prstGeom prst="rect">
                <a:avLst/>
              </a:prstGeom>
              <a:solidFill>
                <a:srgbClr val="00589C"/>
              </a:solidFill>
              <a:ln>
                <a:solidFill>
                  <a:srgbClr val="005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图片 4">
            <a:extLst>
              <a:ext uri="{FF2B5EF4-FFF2-40B4-BE49-F238E27FC236}">
                <a16:creationId xmlns:a16="http://schemas.microsoft.com/office/drawing/2014/main" id="{4D5E8513-7363-4519-9E3A-AC8F37E9B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56638"/>
            <a:ext cx="2804160" cy="2103120"/>
          </a:xfrm>
          <a:prstGeom prst="rect">
            <a:avLst/>
          </a:prstGeom>
        </p:spPr>
      </p:pic>
      <p:pic>
        <p:nvPicPr>
          <p:cNvPr id="7" name="图片 6">
            <a:extLst>
              <a:ext uri="{FF2B5EF4-FFF2-40B4-BE49-F238E27FC236}">
                <a16:creationId xmlns:a16="http://schemas.microsoft.com/office/drawing/2014/main" id="{3BFE0327-F090-4CC1-BE78-A677EF51C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619" y="248355"/>
            <a:ext cx="2804160" cy="2103120"/>
          </a:xfrm>
          <a:prstGeom prst="rect">
            <a:avLst/>
          </a:prstGeom>
        </p:spPr>
      </p:pic>
      <p:sp>
        <p:nvSpPr>
          <p:cNvPr id="8" name="文本框 7">
            <a:extLst>
              <a:ext uri="{FF2B5EF4-FFF2-40B4-BE49-F238E27FC236}">
                <a16:creationId xmlns:a16="http://schemas.microsoft.com/office/drawing/2014/main" id="{106BB969-1263-456F-9B3C-351BDC0FCF30}"/>
              </a:ext>
            </a:extLst>
          </p:cNvPr>
          <p:cNvSpPr txBox="1"/>
          <p:nvPr/>
        </p:nvSpPr>
        <p:spPr>
          <a:xfrm>
            <a:off x="9401795" y="976749"/>
            <a:ext cx="2216569" cy="646331"/>
          </a:xfrm>
          <a:prstGeom prst="rect">
            <a:avLst/>
          </a:prstGeom>
          <a:noFill/>
        </p:spPr>
        <p:txBody>
          <a:bodyPr wrap="none" rtlCol="0">
            <a:spAutoFit/>
          </a:bodyPr>
          <a:lstStyle/>
          <a:p>
            <a:r>
              <a:rPr lang="en-US" sz="1200" dirty="0"/>
              <a:t>Original emittance: 11.95 um</a:t>
            </a:r>
          </a:p>
          <a:p>
            <a:r>
              <a:rPr lang="en-US" sz="1200" dirty="0"/>
              <a:t>Traditional emittance : 32.63 um</a:t>
            </a:r>
          </a:p>
          <a:p>
            <a:r>
              <a:rPr lang="en-US" sz="1200" dirty="0"/>
              <a:t>ML emittance : 16.98 um</a:t>
            </a:r>
          </a:p>
        </p:txBody>
      </p:sp>
      <p:pic>
        <p:nvPicPr>
          <p:cNvPr id="10" name="图片 9">
            <a:extLst>
              <a:ext uri="{FF2B5EF4-FFF2-40B4-BE49-F238E27FC236}">
                <a16:creationId xmlns:a16="http://schemas.microsoft.com/office/drawing/2014/main" id="{472333DF-155A-4DE0-AE9D-F7A08EDD4C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2310766"/>
            <a:ext cx="2804160" cy="2103120"/>
          </a:xfrm>
          <a:prstGeom prst="rect">
            <a:avLst/>
          </a:prstGeom>
        </p:spPr>
      </p:pic>
      <p:pic>
        <p:nvPicPr>
          <p:cNvPr id="12" name="图片 11">
            <a:extLst>
              <a:ext uri="{FF2B5EF4-FFF2-40B4-BE49-F238E27FC236}">
                <a16:creationId xmlns:a16="http://schemas.microsoft.com/office/drawing/2014/main" id="{D50BD2B1-E09C-48CD-8D96-2997F8FEC0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33" y="2310766"/>
            <a:ext cx="2804160" cy="2103120"/>
          </a:xfrm>
          <a:prstGeom prst="rect">
            <a:avLst/>
          </a:prstGeom>
        </p:spPr>
      </p:pic>
      <p:sp>
        <p:nvSpPr>
          <p:cNvPr id="13" name="文本框 12">
            <a:extLst>
              <a:ext uri="{FF2B5EF4-FFF2-40B4-BE49-F238E27FC236}">
                <a16:creationId xmlns:a16="http://schemas.microsoft.com/office/drawing/2014/main" id="{6851776E-C34E-4007-9F00-1311CE2E4897}"/>
              </a:ext>
            </a:extLst>
          </p:cNvPr>
          <p:cNvSpPr txBox="1"/>
          <p:nvPr/>
        </p:nvSpPr>
        <p:spPr>
          <a:xfrm>
            <a:off x="9401795" y="3039160"/>
            <a:ext cx="2138021" cy="646331"/>
          </a:xfrm>
          <a:prstGeom prst="rect">
            <a:avLst/>
          </a:prstGeom>
          <a:noFill/>
        </p:spPr>
        <p:txBody>
          <a:bodyPr wrap="none" rtlCol="0">
            <a:spAutoFit/>
          </a:bodyPr>
          <a:lstStyle/>
          <a:p>
            <a:r>
              <a:rPr lang="en-US" sz="1200" dirty="0"/>
              <a:t>Original emittance: 6.33 um</a:t>
            </a:r>
          </a:p>
          <a:p>
            <a:r>
              <a:rPr lang="en-US" sz="1200" dirty="0"/>
              <a:t>Traditional emittance : 21.2 um</a:t>
            </a:r>
          </a:p>
          <a:p>
            <a:r>
              <a:rPr lang="en-US" sz="1200" dirty="0"/>
              <a:t>ML emittance : 11.01 um</a:t>
            </a:r>
          </a:p>
        </p:txBody>
      </p:sp>
      <p:pic>
        <p:nvPicPr>
          <p:cNvPr id="4" name="图片 3">
            <a:extLst>
              <a:ext uri="{FF2B5EF4-FFF2-40B4-BE49-F238E27FC236}">
                <a16:creationId xmlns:a16="http://schemas.microsoft.com/office/drawing/2014/main" id="{9653CC62-8449-47D2-B74F-B4D2A20398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4435709"/>
            <a:ext cx="2804160" cy="2103120"/>
          </a:xfrm>
          <a:prstGeom prst="rect">
            <a:avLst/>
          </a:prstGeom>
        </p:spPr>
      </p:pic>
      <p:pic>
        <p:nvPicPr>
          <p:cNvPr id="9" name="图片 8">
            <a:extLst>
              <a:ext uri="{FF2B5EF4-FFF2-40B4-BE49-F238E27FC236}">
                <a16:creationId xmlns:a16="http://schemas.microsoft.com/office/drawing/2014/main" id="{92F60EC3-DC32-4816-BAD2-A6C247026C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633" y="4435709"/>
            <a:ext cx="2804160" cy="2103120"/>
          </a:xfrm>
          <a:prstGeom prst="rect">
            <a:avLst/>
          </a:prstGeom>
        </p:spPr>
      </p:pic>
      <p:sp>
        <p:nvSpPr>
          <p:cNvPr id="14" name="文本框 13">
            <a:extLst>
              <a:ext uri="{FF2B5EF4-FFF2-40B4-BE49-F238E27FC236}">
                <a16:creationId xmlns:a16="http://schemas.microsoft.com/office/drawing/2014/main" id="{347FDCE7-D6A3-427B-B571-18EBC9FA643F}"/>
              </a:ext>
            </a:extLst>
          </p:cNvPr>
          <p:cNvSpPr txBox="1"/>
          <p:nvPr/>
        </p:nvSpPr>
        <p:spPr>
          <a:xfrm>
            <a:off x="9362520" y="5164103"/>
            <a:ext cx="2216569" cy="646331"/>
          </a:xfrm>
          <a:prstGeom prst="rect">
            <a:avLst/>
          </a:prstGeom>
          <a:noFill/>
        </p:spPr>
        <p:txBody>
          <a:bodyPr wrap="none" rtlCol="0">
            <a:spAutoFit/>
          </a:bodyPr>
          <a:lstStyle/>
          <a:p>
            <a:r>
              <a:rPr lang="en-US" sz="1200" dirty="0"/>
              <a:t>Original emittance: 5.25 um</a:t>
            </a:r>
          </a:p>
          <a:p>
            <a:r>
              <a:rPr lang="en-US" sz="1200" dirty="0"/>
              <a:t>Traditional emittance : 58.15 um</a:t>
            </a:r>
          </a:p>
          <a:p>
            <a:r>
              <a:rPr lang="en-US" sz="1200" dirty="0"/>
              <a:t>ML emittance : 31.5 um</a:t>
            </a:r>
          </a:p>
        </p:txBody>
      </p:sp>
      <p:sp>
        <p:nvSpPr>
          <p:cNvPr id="2" name="标题 1">
            <a:extLst>
              <a:ext uri="{FF2B5EF4-FFF2-40B4-BE49-F238E27FC236}">
                <a16:creationId xmlns:a16="http://schemas.microsoft.com/office/drawing/2014/main" id="{466E0D52-D76F-4ACD-BA8D-0CC9B653E45E}"/>
              </a:ext>
            </a:extLst>
          </p:cNvPr>
          <p:cNvSpPr>
            <a:spLocks noGrp="1"/>
          </p:cNvSpPr>
          <p:nvPr>
            <p:ph type="title"/>
          </p:nvPr>
        </p:nvSpPr>
        <p:spPr>
          <a:xfrm>
            <a:off x="515012" y="125009"/>
            <a:ext cx="2908127" cy="203046"/>
          </a:xfrm>
        </p:spPr>
        <p:txBody>
          <a:bodyPr>
            <a:normAutofit fontScale="90000"/>
          </a:bodyPr>
          <a:lstStyle/>
          <a:p>
            <a:r>
              <a:rPr lang="en-US" sz="1800" dirty="0">
                <a:solidFill>
                  <a:srgbClr val="FF0000"/>
                </a:solidFill>
                <a:latin typeface="+mn-lt"/>
                <a:ea typeface="+mn-ea"/>
                <a:cs typeface="+mn-cs"/>
              </a:rPr>
              <a:t>Rms and emittance comparison</a:t>
            </a:r>
          </a:p>
        </p:txBody>
      </p:sp>
      <p:pic>
        <p:nvPicPr>
          <p:cNvPr id="20" name="图片 19">
            <a:extLst>
              <a:ext uri="{FF2B5EF4-FFF2-40B4-BE49-F238E27FC236}">
                <a16:creationId xmlns:a16="http://schemas.microsoft.com/office/drawing/2014/main" id="{669F4E1E-4888-4FFC-81D7-48603A1F9C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4325" y="256638"/>
            <a:ext cx="2804160" cy="2103120"/>
          </a:xfrm>
          <a:prstGeom prst="rect">
            <a:avLst/>
          </a:prstGeom>
        </p:spPr>
      </p:pic>
      <p:pic>
        <p:nvPicPr>
          <p:cNvPr id="22" name="图片 21">
            <a:extLst>
              <a:ext uri="{FF2B5EF4-FFF2-40B4-BE49-F238E27FC236}">
                <a16:creationId xmlns:a16="http://schemas.microsoft.com/office/drawing/2014/main" id="{A5F5D603-7271-4918-AFF2-75CDED667C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4325" y="2310766"/>
            <a:ext cx="2804160" cy="2103120"/>
          </a:xfrm>
          <a:prstGeom prst="rect">
            <a:avLst/>
          </a:prstGeom>
        </p:spPr>
      </p:pic>
      <p:pic>
        <p:nvPicPr>
          <p:cNvPr id="24" name="图片 23">
            <a:extLst>
              <a:ext uri="{FF2B5EF4-FFF2-40B4-BE49-F238E27FC236}">
                <a16:creationId xmlns:a16="http://schemas.microsoft.com/office/drawing/2014/main" id="{226DDB3B-C8EB-480A-A8DF-47CFD63887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4325" y="4435709"/>
            <a:ext cx="2804160" cy="2103120"/>
          </a:xfrm>
          <a:prstGeom prst="rect">
            <a:avLst/>
          </a:prstGeom>
        </p:spPr>
      </p:pic>
      <p:sp>
        <p:nvSpPr>
          <p:cNvPr id="3" name="文本框 2">
            <a:extLst>
              <a:ext uri="{FF2B5EF4-FFF2-40B4-BE49-F238E27FC236}">
                <a16:creationId xmlns:a16="http://schemas.microsoft.com/office/drawing/2014/main" id="{676BEEF0-50DB-44B4-9287-539CD45D437E}"/>
              </a:ext>
            </a:extLst>
          </p:cNvPr>
          <p:cNvSpPr txBox="1"/>
          <p:nvPr/>
        </p:nvSpPr>
        <p:spPr>
          <a:xfrm>
            <a:off x="701634" y="6488668"/>
            <a:ext cx="1620828" cy="369332"/>
          </a:xfrm>
          <a:prstGeom prst="rect">
            <a:avLst/>
          </a:prstGeom>
          <a:solidFill>
            <a:schemeClr val="bg1"/>
          </a:solidFill>
          <a:ln>
            <a:solidFill>
              <a:schemeClr val="bg1"/>
            </a:solidFill>
          </a:ln>
        </p:spPr>
        <p:txBody>
          <a:bodyPr wrap="none" rtlCol="0">
            <a:spAutoFit/>
          </a:bodyPr>
          <a:lstStyle/>
          <a:p>
            <a:r>
              <a:rPr lang="en-US" dirty="0"/>
              <a:t>Image intensity</a:t>
            </a:r>
          </a:p>
        </p:txBody>
      </p:sp>
      <p:sp>
        <p:nvSpPr>
          <p:cNvPr id="16" name="文本框 15">
            <a:extLst>
              <a:ext uri="{FF2B5EF4-FFF2-40B4-BE49-F238E27FC236}">
                <a16:creationId xmlns:a16="http://schemas.microsoft.com/office/drawing/2014/main" id="{5A0D3DD3-9DB8-478C-947F-DCA65AF48614}"/>
              </a:ext>
            </a:extLst>
          </p:cNvPr>
          <p:cNvSpPr txBox="1"/>
          <p:nvPr/>
        </p:nvSpPr>
        <p:spPr>
          <a:xfrm>
            <a:off x="3803347" y="6488668"/>
            <a:ext cx="1368067" cy="369332"/>
          </a:xfrm>
          <a:prstGeom prst="rect">
            <a:avLst/>
          </a:prstGeom>
          <a:solidFill>
            <a:schemeClr val="bg1"/>
          </a:solidFill>
          <a:ln>
            <a:solidFill>
              <a:schemeClr val="bg1"/>
            </a:solidFill>
          </a:ln>
        </p:spPr>
        <p:txBody>
          <a:bodyPr wrap="none" rtlCol="0">
            <a:spAutoFit/>
          </a:bodyPr>
          <a:lstStyle/>
          <a:p>
            <a:r>
              <a:rPr lang="en-US" dirty="0"/>
              <a:t>beamlet rms</a:t>
            </a:r>
          </a:p>
        </p:txBody>
      </p:sp>
      <p:sp>
        <p:nvSpPr>
          <p:cNvPr id="17" name="文本框 16">
            <a:extLst>
              <a:ext uri="{FF2B5EF4-FFF2-40B4-BE49-F238E27FC236}">
                <a16:creationId xmlns:a16="http://schemas.microsoft.com/office/drawing/2014/main" id="{3E7CEA6A-D2A1-4EE5-872D-47E97965C16F}"/>
              </a:ext>
            </a:extLst>
          </p:cNvPr>
          <p:cNvSpPr txBox="1"/>
          <p:nvPr/>
        </p:nvSpPr>
        <p:spPr>
          <a:xfrm>
            <a:off x="6959685" y="6488668"/>
            <a:ext cx="1329210" cy="369332"/>
          </a:xfrm>
          <a:prstGeom prst="rect">
            <a:avLst/>
          </a:prstGeom>
          <a:solidFill>
            <a:schemeClr val="bg1"/>
          </a:solidFill>
          <a:ln>
            <a:solidFill>
              <a:schemeClr val="bg1"/>
            </a:solidFill>
          </a:ln>
        </p:spPr>
        <p:txBody>
          <a:bodyPr wrap="none" rtlCol="0">
            <a:spAutoFit/>
          </a:bodyPr>
          <a:lstStyle/>
          <a:p>
            <a:r>
              <a:rPr lang="en-US" dirty="0"/>
              <a:t>Phase space</a:t>
            </a:r>
          </a:p>
        </p:txBody>
      </p:sp>
      <p:sp>
        <p:nvSpPr>
          <p:cNvPr id="30" name="文本框 29">
            <a:extLst>
              <a:ext uri="{FF2B5EF4-FFF2-40B4-BE49-F238E27FC236}">
                <a16:creationId xmlns:a16="http://schemas.microsoft.com/office/drawing/2014/main" id="{D786C270-8064-4BE6-8007-4B6D2E000D3E}"/>
              </a:ext>
            </a:extLst>
          </p:cNvPr>
          <p:cNvSpPr txBox="1"/>
          <p:nvPr/>
        </p:nvSpPr>
        <p:spPr>
          <a:xfrm>
            <a:off x="42030" y="6454474"/>
            <a:ext cx="431528" cy="246221"/>
          </a:xfrm>
          <a:prstGeom prst="rect">
            <a:avLst/>
          </a:prstGeom>
          <a:noFill/>
        </p:spPr>
        <p:txBody>
          <a:bodyPr wrap="none" rtlCol="0">
            <a:spAutoFit/>
          </a:bodyPr>
          <a:lstStyle/>
          <a:p>
            <a:r>
              <a:rPr lang="en-US" sz="1000" dirty="0"/>
              <a:t>9/12</a:t>
            </a:r>
          </a:p>
        </p:txBody>
      </p:sp>
    </p:spTree>
    <p:extLst>
      <p:ext uri="{BB962C8B-B14F-4D97-AF65-F5344CB8AC3E}">
        <p14:creationId xmlns:p14="http://schemas.microsoft.com/office/powerpoint/2010/main" val="1947835162"/>
      </p:ext>
    </p:extLst>
  </p:cSld>
  <p:clrMapOvr>
    <a:masterClrMapping/>
  </p:clrMapOvr>
  <mc:AlternateContent xmlns:mc="http://schemas.openxmlformats.org/markup-compatibility/2006" xmlns:p14="http://schemas.microsoft.com/office/powerpoint/2010/main">
    <mc:Choice Requires="p14">
      <p:transition spd="slow" p14:dur="2000" advTm="44803"/>
    </mc:Choice>
    <mc:Fallback xmlns="">
      <p:transition spd="slow" advTm="4480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9977</TotalTime>
  <Words>1856</Words>
  <Application>Microsoft Office PowerPoint</Application>
  <PresentationFormat>宽屏</PresentationFormat>
  <Paragraphs>240</Paragraphs>
  <Slides>12</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FreightSans</vt:lpstr>
      <vt:lpstr>Arial</vt:lpstr>
      <vt:lpstr>Calibri</vt:lpstr>
      <vt:lpstr>Calibri Light</vt:lpstr>
      <vt:lpstr>Cambria Math</vt:lpstr>
      <vt:lpstr>Times</vt:lpstr>
      <vt:lpstr>Times New Roman</vt:lpstr>
      <vt:lpstr>Wingdings</vt:lpstr>
      <vt:lpstr>Office 主题​​</vt:lpstr>
      <vt:lpstr>The application of deep learning on slit-scan images processing and emittance prediction</vt:lpstr>
      <vt:lpstr>Contents</vt:lpstr>
      <vt:lpstr>Motivation</vt:lpstr>
      <vt:lpstr>Traditional method limitation </vt:lpstr>
      <vt:lpstr>Images classification Convolutional Neural Network (CNN)</vt:lpstr>
      <vt:lpstr>Auto-encoder filter in images data processing</vt:lpstr>
      <vt:lpstr>PowerPoint 演示文稿</vt:lpstr>
      <vt:lpstr>PowerPoint 演示文稿</vt:lpstr>
      <vt:lpstr>Rms and emittance comparison</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of deep learn on slit scan image processing and emittance prediction</dc:title>
  <dc:creator>Shuai Ma</dc:creator>
  <cp:lastModifiedBy>Shuai Ma</cp:lastModifiedBy>
  <cp:revision>180</cp:revision>
  <dcterms:created xsi:type="dcterms:W3CDTF">2021-02-23T13:20:40Z</dcterms:created>
  <dcterms:modified xsi:type="dcterms:W3CDTF">2021-03-17T15:22:36Z</dcterms:modified>
</cp:coreProperties>
</file>